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9" r:id="rId14"/>
    <p:sldId id="291" r:id="rId15"/>
    <p:sldId id="286" r:id="rId16"/>
    <p:sldId id="293" r:id="rId17"/>
    <p:sldId id="287" r:id="rId18"/>
    <p:sldId id="292" r:id="rId19"/>
    <p:sldId id="270" r:id="rId20"/>
    <p:sldId id="294" r:id="rId21"/>
    <p:sldId id="273" r:id="rId22"/>
    <p:sldId id="271" r:id="rId23"/>
    <p:sldId id="272" r:id="rId24"/>
    <p:sldId id="274" r:id="rId25"/>
    <p:sldId id="276" r:id="rId26"/>
    <p:sldId id="268" r:id="rId27"/>
    <p:sldId id="267" r:id="rId28"/>
    <p:sldId id="285" r:id="rId29"/>
    <p:sldId id="277" r:id="rId30"/>
    <p:sldId id="288" r:id="rId31"/>
    <p:sldId id="284" r:id="rId32"/>
    <p:sldId id="278" r:id="rId33"/>
    <p:sldId id="289" r:id="rId34"/>
    <p:sldId id="290" r:id="rId35"/>
    <p:sldId id="301" r:id="rId36"/>
    <p:sldId id="279" r:id="rId37"/>
    <p:sldId id="304" r:id="rId38"/>
    <p:sldId id="280" r:id="rId39"/>
    <p:sldId id="295" r:id="rId40"/>
    <p:sldId id="296" r:id="rId41"/>
    <p:sldId id="300" r:id="rId42"/>
    <p:sldId id="305" r:id="rId43"/>
    <p:sldId id="281" r:id="rId44"/>
    <p:sldId id="303" r:id="rId45"/>
    <p:sldId id="282" r:id="rId46"/>
    <p:sldId id="283" r:id="rId47"/>
    <p:sldId id="298" r:id="rId48"/>
    <p:sldId id="299" r:id="rId49"/>
    <p:sldId id="297" r:id="rId50"/>
    <p:sldId id="3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82"/>
      </p:cViewPr>
      <p:guideLst>
        <p:guide orient="horz" pos="2160"/>
        <p:guide pos="2880"/>
      </p:guideLst>
    </p:cSldViewPr>
  </p:slideViewPr>
  <p:notesTextViewPr>
    <p:cViewPr>
      <p:scale>
        <a:sx n="100" d="100"/>
        <a:sy n="100" d="100"/>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1F9060-AEDB-43F3-A666-17FDB54A81D8}" type="datetimeFigureOut">
              <a:rPr lang="en-US" smtClean="0"/>
              <a:pPr/>
              <a:t>3/19/2017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197EA-BDA1-4395-A7AC-D5BA0E881ECD}" type="slidenum">
              <a:rPr lang="en-US" smtClean="0"/>
              <a:pPr/>
              <a:t>‹#›</a:t>
            </a:fld>
            <a:endParaRPr lang="en-US"/>
          </a:p>
        </p:txBody>
      </p:sp>
    </p:spTree>
    <p:extLst>
      <p:ext uri="{BB962C8B-B14F-4D97-AF65-F5344CB8AC3E}">
        <p14:creationId xmlns:p14="http://schemas.microsoft.com/office/powerpoint/2010/main" val="2196522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045F2-33C3-4B4E-B6BF-D6F160FBBA56}" type="datetimeFigureOut">
              <a:rPr lang="en-US" smtClean="0"/>
              <a:pPr/>
              <a:t>3/19/2017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45D34-50B2-4700-9DF8-E94E117CE198}" type="slidenum">
              <a:rPr lang="en-US" smtClean="0"/>
              <a:pPr/>
              <a:t>‹#›</a:t>
            </a:fld>
            <a:endParaRPr lang="en-US"/>
          </a:p>
        </p:txBody>
      </p:sp>
    </p:spTree>
    <p:extLst>
      <p:ext uri="{BB962C8B-B14F-4D97-AF65-F5344CB8AC3E}">
        <p14:creationId xmlns:p14="http://schemas.microsoft.com/office/powerpoint/2010/main" val="72463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45D34-50B2-4700-9DF8-E94E117CE198}"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62E20-5C5D-43FD-9B8B-D2F27CF76803}" type="slidenum">
              <a:rPr lang="en-US" smtClean="0"/>
              <a:pPr/>
              <a:t>50</a:t>
            </a:fld>
            <a:endParaRPr lang="en-US"/>
          </a:p>
        </p:txBody>
      </p:sp>
    </p:spTree>
    <p:extLst>
      <p:ext uri="{BB962C8B-B14F-4D97-AF65-F5344CB8AC3E}">
        <p14:creationId xmlns:p14="http://schemas.microsoft.com/office/powerpoint/2010/main" val="392714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6E93D0-5717-4DD5-B453-AD7B2868EC8A}"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E93D0-5717-4DD5-B453-AD7B2868EC8A}"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E93D0-5717-4DD5-B453-AD7B2868EC8A}"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E93D0-5717-4DD5-B453-AD7B2868EC8A}"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E93D0-5717-4DD5-B453-AD7B2868EC8A}"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6E93D0-5717-4DD5-B453-AD7B2868EC8A}"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E93D0-5717-4DD5-B453-AD7B2868EC8A}" type="datetimeFigureOut">
              <a:rPr lang="en-US" smtClean="0"/>
              <a:pPr/>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E93D0-5717-4DD5-B453-AD7B2868EC8A}" type="datetimeFigureOut">
              <a:rPr lang="en-US" smtClean="0"/>
              <a:pPr/>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E93D0-5717-4DD5-B453-AD7B2868EC8A}" type="datetimeFigureOut">
              <a:rPr lang="en-US" smtClean="0"/>
              <a:pPr/>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E93D0-5717-4DD5-B453-AD7B2868EC8A}"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E93D0-5717-4DD5-B453-AD7B2868EC8A}"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E304F-FFAA-4C36-86EC-9E8379F44C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E93D0-5717-4DD5-B453-AD7B2868EC8A}" type="datetimeFigureOut">
              <a:rPr lang="en-US" smtClean="0"/>
              <a:pPr/>
              <a:t>3/19/2017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E304F-FFAA-4C36-86EC-9E8379F44C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ensemble.atlas.uiuc.edu/app/sites/qzBpeuKc0E6NPaVC9tPfzA.aspx?destinationID=qzBpeuKc0E6NPaVC9tPfzA&amp;contentID=ucUbNCG470mburuzv2c-hQ"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eblackchicago.org/HAROLD/pdf/2.pdf" TargetMode="External"/><Relationship Id="rId2" Type="http://schemas.openxmlformats.org/officeDocument/2006/relationships/hyperlink" Target="http://murchisoncenter.org/acrl/" TargetMode="External"/><Relationship Id="rId1" Type="http://schemas.openxmlformats.org/officeDocument/2006/relationships/slideLayout" Target="../slideLayouts/slideLayout1.xml"/><Relationship Id="rId4" Type="http://schemas.openxmlformats.org/officeDocument/2006/relationships/hyperlink" Target="http://eblackstudies.org/grb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18578" cy="2185214"/>
          </a:xfrm>
          <a:prstGeom prst="rect">
            <a:avLst/>
          </a:prstGeom>
          <a:noFill/>
        </p:spPr>
        <p:txBody>
          <a:bodyPr wrap="none" rtlCol="0">
            <a:spAutoFit/>
          </a:bodyPr>
          <a:lstStyle/>
          <a:p>
            <a:pPr algn="ctr"/>
            <a:r>
              <a:rPr lang="en-US" sz="4000" b="1" dirty="0" smtClean="0"/>
              <a:t>Rethinking Theory:  #2 METHODOLOGY</a:t>
            </a:r>
          </a:p>
          <a:p>
            <a:pPr algn="ctr"/>
            <a:r>
              <a:rPr lang="en-US" sz="4000" b="1" dirty="0" smtClean="0"/>
              <a:t>Does Black Studies have/need method?</a:t>
            </a:r>
          </a:p>
          <a:p>
            <a:pPr algn="ctr"/>
            <a:r>
              <a:rPr lang="en-US" sz="2800" b="1" dirty="0" smtClean="0"/>
              <a:t>Abdul </a:t>
            </a:r>
            <a:r>
              <a:rPr lang="en-US" sz="2800" b="1" dirty="0" err="1" smtClean="0"/>
              <a:t>Alkalimat</a:t>
            </a:r>
            <a:r>
              <a:rPr lang="en-US" sz="2800" b="1" dirty="0" smtClean="0"/>
              <a:t>, University of Illinois</a:t>
            </a:r>
          </a:p>
          <a:p>
            <a:pPr algn="ctr"/>
            <a:r>
              <a:rPr lang="en-US" sz="2800" b="1" dirty="0" smtClean="0"/>
              <a:t>September 27, 2011</a:t>
            </a:r>
            <a:endParaRPr lang="en-US" sz="2800" b="1" dirty="0"/>
          </a:p>
        </p:txBody>
      </p:sp>
      <p:pic>
        <p:nvPicPr>
          <p:cNvPr id="1026" name="Picture 2"/>
          <p:cNvPicPr>
            <a:picLocks noChangeAspect="1" noChangeArrowheads="1"/>
          </p:cNvPicPr>
          <p:nvPr/>
        </p:nvPicPr>
        <p:blipFill>
          <a:blip r:embed="rId2" cstate="print"/>
          <a:srcRect/>
          <a:stretch>
            <a:fillRect/>
          </a:stretch>
        </p:blipFill>
        <p:spPr bwMode="auto">
          <a:xfrm>
            <a:off x="198783" y="2316874"/>
            <a:ext cx="4420514" cy="423632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4358"/>
          <a:stretch>
            <a:fillRect/>
          </a:stretch>
        </p:blipFill>
        <p:spPr bwMode="auto">
          <a:xfrm>
            <a:off x="4843463" y="2314574"/>
            <a:ext cx="4071937" cy="4238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643777" cy="5632311"/>
          </a:xfrm>
          <a:prstGeom prst="rect">
            <a:avLst/>
          </a:prstGeom>
          <a:noFill/>
        </p:spPr>
        <p:txBody>
          <a:bodyPr wrap="none" rtlCol="0">
            <a:spAutoFit/>
          </a:bodyPr>
          <a:lstStyle/>
          <a:p>
            <a:r>
              <a:rPr lang="en-US" sz="4000" b="1" dirty="0" smtClean="0"/>
              <a:t>There are five domains </a:t>
            </a:r>
          </a:p>
          <a:p>
            <a:r>
              <a:rPr lang="en-US" sz="4000" b="1" dirty="0" smtClean="0"/>
              <a:t>or sources of knowledge</a:t>
            </a:r>
          </a:p>
          <a:p>
            <a:endParaRPr lang="en-US" sz="4000" b="1" dirty="0" smtClean="0"/>
          </a:p>
          <a:p>
            <a:pPr marL="742950" indent="-742950"/>
            <a:r>
              <a:rPr lang="en-US" sz="4000" b="1" dirty="0" smtClean="0"/>
              <a:t>1.  Science – academic </a:t>
            </a:r>
          </a:p>
          <a:p>
            <a:pPr marL="742950" indent="-742950"/>
            <a:r>
              <a:rPr lang="en-US" sz="4000" b="1" dirty="0" smtClean="0"/>
              <a:t>	scholarship</a:t>
            </a:r>
          </a:p>
          <a:p>
            <a:pPr marL="742950" indent="-742950"/>
            <a:r>
              <a:rPr lang="en-US" sz="4000" b="1" dirty="0" smtClean="0"/>
              <a:t>2.  Production – economic development</a:t>
            </a:r>
          </a:p>
          <a:p>
            <a:pPr marL="742950" indent="-742950"/>
            <a:r>
              <a:rPr lang="en-US" sz="4000" b="1" dirty="0" smtClean="0"/>
              <a:t>3.  Social struggle – society</a:t>
            </a:r>
          </a:p>
          <a:p>
            <a:pPr marL="742950" indent="-742950"/>
            <a:r>
              <a:rPr lang="en-US" sz="4000" b="1" dirty="0" smtClean="0"/>
              <a:t>4.  Culture – values of everyday life, art</a:t>
            </a:r>
          </a:p>
          <a:p>
            <a:pPr marL="742950" indent="-742950"/>
            <a:r>
              <a:rPr lang="en-US" sz="4000" b="1" dirty="0" smtClean="0"/>
              <a:t>5.  Archive  - institutionalized memory</a:t>
            </a:r>
            <a:endParaRPr lang="en-US" sz="4000" b="1" dirty="0"/>
          </a:p>
        </p:txBody>
      </p:sp>
      <p:pic>
        <p:nvPicPr>
          <p:cNvPr id="6146" name="Picture 2"/>
          <p:cNvPicPr>
            <a:picLocks noChangeAspect="1" noChangeArrowheads="1"/>
          </p:cNvPicPr>
          <p:nvPr/>
        </p:nvPicPr>
        <p:blipFill>
          <a:blip r:embed="rId2" cstate="print"/>
          <a:srcRect/>
          <a:stretch>
            <a:fillRect/>
          </a:stretch>
        </p:blipFill>
        <p:spPr bwMode="auto">
          <a:xfrm>
            <a:off x="5334000" y="228600"/>
            <a:ext cx="3810000" cy="3438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577" y="2743200"/>
            <a:ext cx="3398623" cy="954107"/>
          </a:xfrm>
          <a:prstGeom prst="rect">
            <a:avLst/>
          </a:prstGeom>
          <a:noFill/>
        </p:spPr>
        <p:txBody>
          <a:bodyPr wrap="none" rtlCol="0">
            <a:spAutoFit/>
          </a:bodyPr>
          <a:lstStyle/>
          <a:p>
            <a:r>
              <a:rPr lang="en-US" sz="2800" b="1" dirty="0" smtClean="0"/>
              <a:t>Black Studies</a:t>
            </a:r>
          </a:p>
          <a:p>
            <a:r>
              <a:rPr lang="en-US" sz="2800" b="1" dirty="0" smtClean="0"/>
              <a:t>Academic scholarship</a:t>
            </a:r>
            <a:endParaRPr lang="en-US" sz="2800" b="1" dirty="0"/>
          </a:p>
        </p:txBody>
      </p:sp>
      <p:sp>
        <p:nvSpPr>
          <p:cNvPr id="3" name="Right Arrow 2"/>
          <p:cNvSpPr/>
          <p:nvPr/>
        </p:nvSpPr>
        <p:spPr>
          <a:xfrm>
            <a:off x="3733800" y="190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457200"/>
            <a:ext cx="4319579" cy="3046988"/>
          </a:xfrm>
          <a:prstGeom prst="rect">
            <a:avLst/>
          </a:prstGeom>
          <a:noFill/>
        </p:spPr>
        <p:txBody>
          <a:bodyPr wrap="none" rtlCol="0">
            <a:spAutoFit/>
          </a:bodyPr>
          <a:lstStyle/>
          <a:p>
            <a:pPr algn="ctr"/>
            <a:r>
              <a:rPr lang="en-US" sz="3600" b="1" dirty="0" smtClean="0"/>
              <a:t>The Black experience</a:t>
            </a:r>
            <a:r>
              <a:rPr lang="en-US" sz="2800" b="1" dirty="0" smtClean="0"/>
              <a:t>:</a:t>
            </a:r>
          </a:p>
          <a:p>
            <a:pPr algn="ctr"/>
            <a:endParaRPr lang="en-US" sz="2800" b="1" dirty="0" smtClean="0"/>
          </a:p>
          <a:p>
            <a:pPr algn="ctr"/>
            <a:r>
              <a:rPr lang="en-US" sz="3200" b="1" dirty="0" smtClean="0"/>
              <a:t>Production</a:t>
            </a:r>
          </a:p>
          <a:p>
            <a:pPr algn="ctr"/>
            <a:r>
              <a:rPr lang="en-US" sz="3200" b="1" dirty="0" smtClean="0"/>
              <a:t>Social Struggles</a:t>
            </a:r>
          </a:p>
          <a:p>
            <a:pPr algn="ctr"/>
            <a:r>
              <a:rPr lang="en-US" sz="3200" b="1" dirty="0" smtClean="0"/>
              <a:t>Culture</a:t>
            </a:r>
          </a:p>
          <a:p>
            <a:pPr algn="ctr"/>
            <a:r>
              <a:rPr lang="en-US" sz="3200" b="1" dirty="0" smtClean="0"/>
              <a:t>Archives</a:t>
            </a:r>
            <a:endParaRPr lang="en-US" sz="3200" b="1" dirty="0"/>
          </a:p>
        </p:txBody>
      </p:sp>
      <p:pic>
        <p:nvPicPr>
          <p:cNvPr id="7170" name="Picture 2"/>
          <p:cNvPicPr>
            <a:picLocks noChangeAspect="1" noChangeArrowheads="1"/>
          </p:cNvPicPr>
          <p:nvPr/>
        </p:nvPicPr>
        <p:blipFill>
          <a:blip r:embed="rId2" cstate="print"/>
          <a:srcRect/>
          <a:stretch>
            <a:fillRect/>
          </a:stretch>
        </p:blipFill>
        <p:spPr bwMode="auto">
          <a:xfrm>
            <a:off x="304800" y="3870961"/>
            <a:ext cx="1981200" cy="287274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667000" y="3847214"/>
            <a:ext cx="1752600" cy="293458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4724401" y="3886200"/>
            <a:ext cx="1926890" cy="28956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7056629" y="3886200"/>
            <a:ext cx="2011172" cy="2819400"/>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609600" y="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617791" cy="2062103"/>
          </a:xfrm>
          <a:prstGeom prst="rect">
            <a:avLst/>
          </a:prstGeom>
          <a:noFill/>
        </p:spPr>
        <p:txBody>
          <a:bodyPr wrap="none" rtlCol="0">
            <a:spAutoFit/>
          </a:bodyPr>
          <a:lstStyle/>
          <a:p>
            <a:pPr algn="ctr"/>
            <a:r>
              <a:rPr lang="en-US" sz="8800" b="1" dirty="0" smtClean="0"/>
              <a:t>Racism:</a:t>
            </a:r>
          </a:p>
          <a:p>
            <a:pPr algn="ctr"/>
            <a:r>
              <a:rPr lang="en-US" sz="4000" b="1" dirty="0" smtClean="0"/>
              <a:t>The crisis of knowledge production</a:t>
            </a:r>
            <a:endParaRPr lang="en-US" sz="4000" b="1" dirty="0"/>
          </a:p>
        </p:txBody>
      </p:sp>
      <p:pic>
        <p:nvPicPr>
          <p:cNvPr id="8194" name="Picture 2"/>
          <p:cNvPicPr>
            <a:picLocks noChangeAspect="1" noChangeArrowheads="1"/>
          </p:cNvPicPr>
          <p:nvPr/>
        </p:nvPicPr>
        <p:blipFill>
          <a:blip r:embed="rId2" cstate="print"/>
          <a:srcRect/>
          <a:stretch>
            <a:fillRect/>
          </a:stretch>
        </p:blipFill>
        <p:spPr bwMode="auto">
          <a:xfrm>
            <a:off x="3367088" y="3514725"/>
            <a:ext cx="2409825" cy="18954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b="9131"/>
          <a:stretch>
            <a:fillRect/>
          </a:stretch>
        </p:blipFill>
        <p:spPr bwMode="auto">
          <a:xfrm>
            <a:off x="114299" y="2667000"/>
            <a:ext cx="3261627" cy="38862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6104572" y="2666999"/>
            <a:ext cx="2963228" cy="3886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800"/>
            <a:ext cx="9144000" cy="1323439"/>
          </a:xfrm>
          <a:prstGeom prst="rect">
            <a:avLst/>
          </a:prstGeom>
          <a:noFill/>
        </p:spPr>
        <p:txBody>
          <a:bodyPr wrap="square" rtlCol="0">
            <a:spAutoFit/>
          </a:bodyPr>
          <a:lstStyle/>
          <a:p>
            <a:r>
              <a:rPr lang="en-US" sz="4000" b="1" dirty="0" smtClean="0"/>
              <a:t>Four late </a:t>
            </a:r>
            <a:r>
              <a:rPr lang="en-US" sz="4000" b="1" dirty="0" smtClean="0"/>
              <a:t>20</a:t>
            </a:r>
            <a:r>
              <a:rPr lang="en-US" sz="4000" b="1" baseline="30000" dirty="0" smtClean="0"/>
              <a:t>th</a:t>
            </a:r>
            <a:r>
              <a:rPr lang="en-US" sz="4000" b="1" dirty="0" smtClean="0"/>
              <a:t> century critical debates </a:t>
            </a:r>
          </a:p>
          <a:p>
            <a:r>
              <a:rPr lang="en-US" sz="4000" b="1" dirty="0" smtClean="0"/>
              <a:t>against racism in academic </a:t>
            </a:r>
            <a:r>
              <a:rPr lang="en-US" sz="4000" b="1" dirty="0" smtClean="0"/>
              <a:t>scholarship: #1</a:t>
            </a:r>
            <a:endParaRPr lang="en-US" sz="4000" b="1" dirty="0"/>
          </a:p>
        </p:txBody>
      </p:sp>
      <p:pic>
        <p:nvPicPr>
          <p:cNvPr id="3075" name="Picture 3"/>
          <p:cNvPicPr>
            <a:picLocks noChangeAspect="1" noChangeArrowheads="1"/>
          </p:cNvPicPr>
          <p:nvPr/>
        </p:nvPicPr>
        <p:blipFill>
          <a:blip r:embed="rId2" cstate="print"/>
          <a:srcRect/>
          <a:stretch>
            <a:fillRect/>
          </a:stretch>
        </p:blipFill>
        <p:spPr bwMode="auto">
          <a:xfrm>
            <a:off x="76200" y="1981200"/>
            <a:ext cx="4095750" cy="409575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495800" y="1828800"/>
            <a:ext cx="4267200" cy="4267200"/>
          </a:xfrm>
          <a:prstGeom prst="rect">
            <a:avLst/>
          </a:prstGeom>
          <a:noFill/>
          <a:ln w="9525">
            <a:noFill/>
            <a:miter lim="800000"/>
            <a:headEnd/>
            <a:tailEnd/>
          </a:ln>
        </p:spPr>
      </p:pic>
      <p:sp>
        <p:nvSpPr>
          <p:cNvPr id="7" name="TextBox 6"/>
          <p:cNvSpPr txBox="1"/>
          <p:nvPr/>
        </p:nvSpPr>
        <p:spPr>
          <a:xfrm>
            <a:off x="1676400" y="6172200"/>
            <a:ext cx="1018227" cy="584775"/>
          </a:xfrm>
          <a:prstGeom prst="rect">
            <a:avLst/>
          </a:prstGeom>
          <a:noFill/>
        </p:spPr>
        <p:txBody>
          <a:bodyPr wrap="none" rtlCol="0">
            <a:spAutoFit/>
          </a:bodyPr>
          <a:lstStyle/>
          <a:p>
            <a:r>
              <a:rPr lang="en-US" sz="3200" b="1" dirty="0" smtClean="0"/>
              <a:t>1966</a:t>
            </a:r>
            <a:endParaRPr lang="en-US" sz="3200" b="1" dirty="0"/>
          </a:p>
        </p:txBody>
      </p:sp>
      <p:sp>
        <p:nvSpPr>
          <p:cNvPr id="8" name="TextBox 7"/>
          <p:cNvSpPr txBox="1"/>
          <p:nvPr/>
        </p:nvSpPr>
        <p:spPr>
          <a:xfrm>
            <a:off x="6248400" y="6172200"/>
            <a:ext cx="1018227" cy="584775"/>
          </a:xfrm>
          <a:prstGeom prst="rect">
            <a:avLst/>
          </a:prstGeom>
          <a:noFill/>
        </p:spPr>
        <p:txBody>
          <a:bodyPr wrap="none" rtlCol="0">
            <a:spAutoFit/>
          </a:bodyPr>
          <a:lstStyle/>
          <a:p>
            <a:r>
              <a:rPr lang="en-US" sz="3200" b="1" dirty="0" smtClean="0"/>
              <a:t>1969</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4897"/>
            <a:ext cx="5105400" cy="2554545"/>
          </a:xfrm>
          <a:prstGeom prst="rect">
            <a:avLst/>
          </a:prstGeom>
        </p:spPr>
        <p:txBody>
          <a:bodyPr wrap="square">
            <a:spAutoFit/>
          </a:bodyPr>
          <a:lstStyle/>
          <a:p>
            <a:r>
              <a:rPr lang="en-US" sz="3200" b="1" dirty="0" smtClean="0"/>
              <a:t>The historical Nat Turner: </a:t>
            </a:r>
          </a:p>
          <a:p>
            <a:r>
              <a:rPr lang="en-US" sz="3200" b="1" dirty="0" smtClean="0"/>
              <a:t>“dangerous religious </a:t>
            </a:r>
          </a:p>
          <a:p>
            <a:r>
              <a:rPr lang="en-US" sz="3200" b="1" dirty="0" smtClean="0"/>
              <a:t>lunatic, . . . a </a:t>
            </a:r>
          </a:p>
          <a:p>
            <a:r>
              <a:rPr lang="en-US" sz="3200" b="1" dirty="0" smtClean="0"/>
              <a:t>psychopathic monster.”   </a:t>
            </a:r>
          </a:p>
          <a:p>
            <a:r>
              <a:rPr lang="en-US" sz="3200" b="1" dirty="0" smtClean="0"/>
              <a:t>William Styron</a:t>
            </a:r>
            <a:endParaRPr lang="en-US" sz="3200" b="1" dirty="0"/>
          </a:p>
        </p:txBody>
      </p:sp>
      <p:pic>
        <p:nvPicPr>
          <p:cNvPr id="16386" name="Picture 2"/>
          <p:cNvPicPr>
            <a:picLocks noChangeAspect="1" noChangeArrowheads="1"/>
          </p:cNvPicPr>
          <p:nvPr/>
        </p:nvPicPr>
        <p:blipFill>
          <a:blip r:embed="rId2" cstate="print"/>
          <a:srcRect l="41539" t="53125" r="23507" b="25000"/>
          <a:stretch>
            <a:fillRect/>
          </a:stretch>
        </p:blipFill>
        <p:spPr bwMode="auto">
          <a:xfrm>
            <a:off x="152400" y="3581400"/>
            <a:ext cx="8879305" cy="3124200"/>
          </a:xfrm>
          <a:prstGeom prst="rect">
            <a:avLst/>
          </a:prstGeom>
          <a:noFill/>
          <a:ln w="9525">
            <a:noFill/>
            <a:miter lim="800000"/>
            <a:headEnd/>
            <a:tailEnd/>
          </a:ln>
        </p:spPr>
      </p:pic>
      <p:sp>
        <p:nvSpPr>
          <p:cNvPr id="4" name="TextBox 3"/>
          <p:cNvSpPr txBox="1"/>
          <p:nvPr/>
        </p:nvSpPr>
        <p:spPr>
          <a:xfrm>
            <a:off x="6324600" y="6197025"/>
            <a:ext cx="2807372" cy="584775"/>
          </a:xfrm>
          <a:prstGeom prst="rect">
            <a:avLst/>
          </a:prstGeom>
          <a:noFill/>
        </p:spPr>
        <p:txBody>
          <a:bodyPr wrap="none" rtlCol="0">
            <a:spAutoFit/>
          </a:bodyPr>
          <a:lstStyle/>
          <a:p>
            <a:r>
              <a:rPr lang="en-US" sz="3200" b="1" dirty="0" err="1" smtClean="0"/>
              <a:t>Lerone</a:t>
            </a:r>
            <a:r>
              <a:rPr lang="en-US" sz="3200" b="1" dirty="0" smtClean="0"/>
              <a:t> Bennett</a:t>
            </a:r>
            <a:endParaRPr lang="en-US" sz="3200" b="1" dirty="0"/>
          </a:p>
        </p:txBody>
      </p:sp>
      <p:pic>
        <p:nvPicPr>
          <p:cNvPr id="16387" name="Picture 3"/>
          <p:cNvPicPr>
            <a:picLocks noChangeAspect="1" noChangeArrowheads="1"/>
          </p:cNvPicPr>
          <p:nvPr/>
        </p:nvPicPr>
        <p:blipFill>
          <a:blip r:embed="rId3" cstate="print"/>
          <a:srcRect/>
          <a:stretch>
            <a:fillRect/>
          </a:stretch>
        </p:blipFill>
        <p:spPr bwMode="auto">
          <a:xfrm>
            <a:off x="4419600" y="228600"/>
            <a:ext cx="4501299" cy="3371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400" y="1725930"/>
            <a:ext cx="3048000" cy="454152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181600" y="1752600"/>
            <a:ext cx="2895600" cy="4352563"/>
          </a:xfrm>
          <a:prstGeom prst="rect">
            <a:avLst/>
          </a:prstGeom>
          <a:noFill/>
          <a:ln w="9525">
            <a:noFill/>
            <a:miter lim="800000"/>
            <a:headEnd/>
            <a:tailEnd/>
          </a:ln>
        </p:spPr>
      </p:pic>
      <p:sp>
        <p:nvSpPr>
          <p:cNvPr id="6" name="TextBox 5"/>
          <p:cNvSpPr txBox="1"/>
          <p:nvPr/>
        </p:nvSpPr>
        <p:spPr>
          <a:xfrm>
            <a:off x="1524000" y="6248400"/>
            <a:ext cx="1018227" cy="584775"/>
          </a:xfrm>
          <a:prstGeom prst="rect">
            <a:avLst/>
          </a:prstGeom>
          <a:noFill/>
        </p:spPr>
        <p:txBody>
          <a:bodyPr wrap="none" rtlCol="0">
            <a:spAutoFit/>
          </a:bodyPr>
          <a:lstStyle/>
          <a:p>
            <a:r>
              <a:rPr lang="en-US" sz="3200" b="1" dirty="0" smtClean="0"/>
              <a:t>1974</a:t>
            </a:r>
            <a:endParaRPr lang="en-US" sz="3200" b="1" dirty="0"/>
          </a:p>
        </p:txBody>
      </p:sp>
      <p:sp>
        <p:nvSpPr>
          <p:cNvPr id="7" name="TextBox 6"/>
          <p:cNvSpPr txBox="1"/>
          <p:nvPr/>
        </p:nvSpPr>
        <p:spPr>
          <a:xfrm>
            <a:off x="6248400" y="6172200"/>
            <a:ext cx="1018227" cy="584775"/>
          </a:xfrm>
          <a:prstGeom prst="rect">
            <a:avLst/>
          </a:prstGeom>
          <a:noFill/>
        </p:spPr>
        <p:txBody>
          <a:bodyPr wrap="none" rtlCol="0">
            <a:spAutoFit/>
          </a:bodyPr>
          <a:lstStyle/>
          <a:p>
            <a:r>
              <a:rPr lang="en-US" sz="3200" b="1" dirty="0" smtClean="0"/>
              <a:t>1975</a:t>
            </a:r>
            <a:endParaRPr lang="en-US" sz="3200" b="1" dirty="0"/>
          </a:p>
        </p:txBody>
      </p:sp>
      <p:sp>
        <p:nvSpPr>
          <p:cNvPr id="8" name="TextBox 7"/>
          <p:cNvSpPr txBox="1"/>
          <p:nvPr/>
        </p:nvSpPr>
        <p:spPr>
          <a:xfrm>
            <a:off x="0" y="177800"/>
            <a:ext cx="9144000" cy="1323439"/>
          </a:xfrm>
          <a:prstGeom prst="rect">
            <a:avLst/>
          </a:prstGeom>
          <a:noFill/>
        </p:spPr>
        <p:txBody>
          <a:bodyPr wrap="square" rtlCol="0">
            <a:spAutoFit/>
          </a:bodyPr>
          <a:lstStyle/>
          <a:p>
            <a:r>
              <a:rPr lang="en-US" sz="4000" b="1" dirty="0" smtClean="0"/>
              <a:t>Four late </a:t>
            </a:r>
            <a:r>
              <a:rPr lang="en-US" sz="4000" b="1" dirty="0" smtClean="0"/>
              <a:t>20</a:t>
            </a:r>
            <a:r>
              <a:rPr lang="en-US" sz="4000" b="1" baseline="30000" dirty="0" smtClean="0"/>
              <a:t>th</a:t>
            </a:r>
            <a:r>
              <a:rPr lang="en-US" sz="4000" b="1" dirty="0" smtClean="0"/>
              <a:t> century critical debates </a:t>
            </a:r>
          </a:p>
          <a:p>
            <a:r>
              <a:rPr lang="en-US" sz="4000" b="1" dirty="0" smtClean="0"/>
              <a:t>against racism in academic </a:t>
            </a:r>
            <a:r>
              <a:rPr lang="en-US" sz="4000" b="1" dirty="0" smtClean="0"/>
              <a:t>scholarship: #2</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6876"/>
            <a:ext cx="5257800" cy="2308324"/>
          </a:xfrm>
          <a:prstGeom prst="rect">
            <a:avLst/>
          </a:prstGeom>
        </p:spPr>
        <p:txBody>
          <a:bodyPr wrap="square">
            <a:spAutoFit/>
          </a:bodyPr>
          <a:lstStyle/>
          <a:p>
            <a:r>
              <a:rPr lang="en-US" sz="3600" b="1" dirty="0" smtClean="0"/>
              <a:t>Slaves experienced "an</a:t>
            </a:r>
          </a:p>
          <a:p>
            <a:r>
              <a:rPr lang="en-US" sz="3600" b="1" dirty="0" smtClean="0"/>
              <a:t> average of 0.7 whippings </a:t>
            </a:r>
          </a:p>
          <a:p>
            <a:r>
              <a:rPr lang="en-US" sz="3600" b="1" dirty="0" smtClean="0"/>
              <a:t>per hand per year.“</a:t>
            </a:r>
          </a:p>
          <a:p>
            <a:r>
              <a:rPr lang="en-US" sz="3600" b="1" dirty="0" err="1" smtClean="0"/>
              <a:t>Fogel</a:t>
            </a:r>
            <a:r>
              <a:rPr lang="en-US" sz="3600" b="1" dirty="0" smtClean="0"/>
              <a:t> and </a:t>
            </a:r>
            <a:r>
              <a:rPr lang="en-US" sz="3600" b="1" dirty="0" err="1" smtClean="0"/>
              <a:t>Engerman</a:t>
            </a:r>
            <a:r>
              <a:rPr lang="en-US" sz="3600" b="1" dirty="0" smtClean="0"/>
              <a:t> </a:t>
            </a:r>
            <a:endParaRPr lang="en-US" sz="3600" b="1" dirty="0"/>
          </a:p>
        </p:txBody>
      </p:sp>
      <p:sp>
        <p:nvSpPr>
          <p:cNvPr id="3" name="Rectangle 2"/>
          <p:cNvSpPr/>
          <p:nvPr/>
        </p:nvSpPr>
        <p:spPr>
          <a:xfrm>
            <a:off x="0" y="3711476"/>
            <a:ext cx="5029200" cy="2308324"/>
          </a:xfrm>
          <a:prstGeom prst="rect">
            <a:avLst/>
          </a:prstGeom>
        </p:spPr>
        <p:txBody>
          <a:bodyPr wrap="square">
            <a:spAutoFit/>
          </a:bodyPr>
          <a:lstStyle/>
          <a:p>
            <a:r>
              <a:rPr lang="en-US" sz="3600" b="1" dirty="0" smtClean="0"/>
              <a:t>"A slave -- on average – </a:t>
            </a:r>
          </a:p>
          <a:p>
            <a:r>
              <a:rPr lang="en-US" sz="3600" b="1" dirty="0" smtClean="0"/>
              <a:t>was whipped every 4.56 </a:t>
            </a:r>
          </a:p>
          <a:p>
            <a:r>
              <a:rPr lang="en-US" sz="3600" b="1" dirty="0" smtClean="0"/>
              <a:t>days.“ </a:t>
            </a:r>
          </a:p>
          <a:p>
            <a:r>
              <a:rPr lang="en-US" sz="3600" b="1" dirty="0" smtClean="0"/>
              <a:t>Herbert </a:t>
            </a:r>
            <a:r>
              <a:rPr lang="en-US" sz="3600" b="1" dirty="0" err="1" smtClean="0"/>
              <a:t>Gutman</a:t>
            </a:r>
            <a:endParaRPr lang="en-US" sz="3600" b="1" dirty="0"/>
          </a:p>
        </p:txBody>
      </p:sp>
      <p:pic>
        <p:nvPicPr>
          <p:cNvPr id="17410" name="Picture 2"/>
          <p:cNvPicPr>
            <a:picLocks noChangeAspect="1" noChangeArrowheads="1"/>
          </p:cNvPicPr>
          <p:nvPr/>
        </p:nvPicPr>
        <p:blipFill>
          <a:blip r:embed="rId2" cstate="print"/>
          <a:srcRect/>
          <a:stretch>
            <a:fillRect/>
          </a:stretch>
        </p:blipFill>
        <p:spPr bwMode="auto">
          <a:xfrm>
            <a:off x="5022273" y="914400"/>
            <a:ext cx="4045527" cy="5562600"/>
          </a:xfrm>
          <a:prstGeom prst="rect">
            <a:avLst/>
          </a:prstGeom>
          <a:noFill/>
          <a:ln w="9525">
            <a:noFill/>
            <a:miter lim="800000"/>
            <a:headEnd/>
            <a:tailEnd/>
          </a:ln>
        </p:spPr>
      </p:pic>
      <p:sp>
        <p:nvSpPr>
          <p:cNvPr id="5" name="TextBox 4"/>
          <p:cNvSpPr txBox="1"/>
          <p:nvPr/>
        </p:nvSpPr>
        <p:spPr>
          <a:xfrm>
            <a:off x="0" y="152400"/>
            <a:ext cx="8894999" cy="769441"/>
          </a:xfrm>
          <a:prstGeom prst="rect">
            <a:avLst/>
          </a:prstGeom>
          <a:noFill/>
        </p:spPr>
        <p:txBody>
          <a:bodyPr wrap="none" rtlCol="0">
            <a:spAutoFit/>
          </a:bodyPr>
          <a:lstStyle/>
          <a:p>
            <a:r>
              <a:rPr lang="en-US" sz="4400" b="1" dirty="0" smtClean="0"/>
              <a:t>The challenge of using statistical data</a:t>
            </a:r>
            <a:endParaRPr lang="en-US" sz="4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6200" y="2000250"/>
            <a:ext cx="3962400" cy="3962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495800" y="1447800"/>
            <a:ext cx="5029200" cy="5029200"/>
          </a:xfrm>
          <a:prstGeom prst="rect">
            <a:avLst/>
          </a:prstGeom>
          <a:noFill/>
          <a:ln w="9525">
            <a:noFill/>
            <a:miter lim="800000"/>
            <a:headEnd/>
            <a:tailEnd/>
          </a:ln>
        </p:spPr>
      </p:pic>
      <p:sp>
        <p:nvSpPr>
          <p:cNvPr id="6" name="TextBox 5"/>
          <p:cNvSpPr txBox="1"/>
          <p:nvPr/>
        </p:nvSpPr>
        <p:spPr>
          <a:xfrm>
            <a:off x="1371600" y="6096000"/>
            <a:ext cx="1018227" cy="584775"/>
          </a:xfrm>
          <a:prstGeom prst="rect">
            <a:avLst/>
          </a:prstGeom>
          <a:noFill/>
        </p:spPr>
        <p:txBody>
          <a:bodyPr wrap="none" rtlCol="0">
            <a:spAutoFit/>
          </a:bodyPr>
          <a:lstStyle/>
          <a:p>
            <a:r>
              <a:rPr lang="en-US" sz="3200" b="1" dirty="0" smtClean="0"/>
              <a:t>1965</a:t>
            </a:r>
            <a:endParaRPr lang="en-US" sz="3200" b="1" dirty="0"/>
          </a:p>
        </p:txBody>
      </p:sp>
      <p:sp>
        <p:nvSpPr>
          <p:cNvPr id="7" name="TextBox 6"/>
          <p:cNvSpPr txBox="1"/>
          <p:nvPr/>
        </p:nvSpPr>
        <p:spPr>
          <a:xfrm>
            <a:off x="6477000" y="6096000"/>
            <a:ext cx="1018227" cy="584775"/>
          </a:xfrm>
          <a:prstGeom prst="rect">
            <a:avLst/>
          </a:prstGeom>
          <a:noFill/>
        </p:spPr>
        <p:txBody>
          <a:bodyPr wrap="none" rtlCol="0">
            <a:spAutoFit/>
          </a:bodyPr>
          <a:lstStyle/>
          <a:p>
            <a:r>
              <a:rPr lang="en-US" sz="3200" b="1" dirty="0" smtClean="0"/>
              <a:t>1967</a:t>
            </a:r>
            <a:endParaRPr lang="en-US" sz="3200" b="1" dirty="0"/>
          </a:p>
        </p:txBody>
      </p:sp>
      <p:sp>
        <p:nvSpPr>
          <p:cNvPr id="9" name="TextBox 8"/>
          <p:cNvSpPr txBox="1"/>
          <p:nvPr/>
        </p:nvSpPr>
        <p:spPr>
          <a:xfrm>
            <a:off x="0" y="177800"/>
            <a:ext cx="9144000" cy="1323439"/>
          </a:xfrm>
          <a:prstGeom prst="rect">
            <a:avLst/>
          </a:prstGeom>
          <a:noFill/>
        </p:spPr>
        <p:txBody>
          <a:bodyPr wrap="square" rtlCol="0">
            <a:spAutoFit/>
          </a:bodyPr>
          <a:lstStyle/>
          <a:p>
            <a:r>
              <a:rPr lang="en-US" sz="4000" b="1" dirty="0" smtClean="0"/>
              <a:t>Four late </a:t>
            </a:r>
            <a:r>
              <a:rPr lang="en-US" sz="4000" b="1" dirty="0" smtClean="0"/>
              <a:t>20</a:t>
            </a:r>
            <a:r>
              <a:rPr lang="en-US" sz="4000" b="1" baseline="30000" dirty="0" smtClean="0"/>
              <a:t>th</a:t>
            </a:r>
            <a:r>
              <a:rPr lang="en-US" sz="4000" b="1" dirty="0" smtClean="0"/>
              <a:t> century critical debates </a:t>
            </a:r>
          </a:p>
          <a:p>
            <a:r>
              <a:rPr lang="en-US" sz="4000" b="1" dirty="0" smtClean="0"/>
              <a:t>against racism in academic </a:t>
            </a:r>
            <a:r>
              <a:rPr lang="en-US" sz="4000" b="1" dirty="0" smtClean="0"/>
              <a:t>scholarship: #3</a:t>
            </a:r>
            <a:endParaRPr lang="en-US"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740" y="851118"/>
            <a:ext cx="8677184" cy="1815882"/>
          </a:xfrm>
          <a:prstGeom prst="rect">
            <a:avLst/>
          </a:prstGeom>
          <a:noFill/>
        </p:spPr>
        <p:txBody>
          <a:bodyPr wrap="none" rtlCol="0">
            <a:spAutoFit/>
          </a:bodyPr>
          <a:lstStyle/>
          <a:p>
            <a:r>
              <a:rPr lang="en-US" sz="2800" dirty="0" smtClean="0"/>
              <a:t>“At the heart of the deterioration of the fabric  of Negro </a:t>
            </a:r>
          </a:p>
          <a:p>
            <a:r>
              <a:rPr lang="en-US" sz="2800" dirty="0" smtClean="0"/>
              <a:t>society is the deterioration of the Negro family.  It is the</a:t>
            </a:r>
          </a:p>
          <a:p>
            <a:r>
              <a:rPr lang="en-US" sz="2800" dirty="0" smtClean="0"/>
              <a:t> fundamental source of the weakness of the Negro </a:t>
            </a:r>
          </a:p>
          <a:p>
            <a:r>
              <a:rPr lang="en-US" sz="2800" dirty="0" smtClean="0"/>
              <a:t>community at the present time.” </a:t>
            </a:r>
            <a:r>
              <a:rPr lang="en-US" sz="2800" b="1" dirty="0" smtClean="0"/>
              <a:t>Daniel Patrick Moynihan</a:t>
            </a:r>
            <a:endParaRPr lang="en-US" sz="2800" b="1" dirty="0"/>
          </a:p>
        </p:txBody>
      </p:sp>
      <p:pic>
        <p:nvPicPr>
          <p:cNvPr id="18434" name="Picture 2"/>
          <p:cNvPicPr>
            <a:picLocks noChangeAspect="1" noChangeArrowheads="1"/>
          </p:cNvPicPr>
          <p:nvPr/>
        </p:nvPicPr>
        <p:blipFill>
          <a:blip r:embed="rId2" cstate="print"/>
          <a:srcRect l="39744" t="49864" r="21354" b="20890"/>
          <a:stretch>
            <a:fillRect/>
          </a:stretch>
        </p:blipFill>
        <p:spPr bwMode="auto">
          <a:xfrm>
            <a:off x="81776" y="2819400"/>
            <a:ext cx="8833624" cy="3733800"/>
          </a:xfrm>
          <a:prstGeom prst="rect">
            <a:avLst/>
          </a:prstGeom>
          <a:noFill/>
          <a:ln w="9525">
            <a:noFill/>
            <a:miter lim="800000"/>
            <a:headEnd/>
            <a:tailEnd/>
          </a:ln>
        </p:spPr>
      </p:pic>
      <p:sp>
        <p:nvSpPr>
          <p:cNvPr id="4" name="TextBox 3"/>
          <p:cNvSpPr txBox="1"/>
          <p:nvPr/>
        </p:nvSpPr>
        <p:spPr>
          <a:xfrm>
            <a:off x="5162765" y="6197025"/>
            <a:ext cx="2000035" cy="584775"/>
          </a:xfrm>
          <a:prstGeom prst="rect">
            <a:avLst/>
          </a:prstGeom>
          <a:noFill/>
        </p:spPr>
        <p:txBody>
          <a:bodyPr wrap="none" rtlCol="0">
            <a:spAutoFit/>
          </a:bodyPr>
          <a:lstStyle/>
          <a:p>
            <a:r>
              <a:rPr lang="en-US" sz="3200" b="1" dirty="0" smtClean="0"/>
              <a:t>Robert Hill</a:t>
            </a:r>
            <a:endParaRPr lang="en-US" sz="3200" b="1" dirty="0"/>
          </a:p>
        </p:txBody>
      </p:sp>
      <p:sp>
        <p:nvSpPr>
          <p:cNvPr id="5" name="TextBox 4"/>
          <p:cNvSpPr txBox="1"/>
          <p:nvPr/>
        </p:nvSpPr>
        <p:spPr>
          <a:xfrm>
            <a:off x="228600" y="228600"/>
            <a:ext cx="8795165" cy="646331"/>
          </a:xfrm>
          <a:prstGeom prst="rect">
            <a:avLst/>
          </a:prstGeom>
          <a:noFill/>
        </p:spPr>
        <p:txBody>
          <a:bodyPr wrap="none" rtlCol="0">
            <a:spAutoFit/>
          </a:bodyPr>
          <a:lstStyle/>
          <a:p>
            <a:r>
              <a:rPr lang="en-US" sz="3600" b="1" dirty="0" smtClean="0"/>
              <a:t>Pathology versus “Strength of Black families”</a:t>
            </a:r>
            <a:endParaRPr lang="en-US"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14400" y="1752600"/>
            <a:ext cx="2895600" cy="43434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00625" y="1752600"/>
            <a:ext cx="2847975" cy="4355727"/>
          </a:xfrm>
          <a:prstGeom prst="rect">
            <a:avLst/>
          </a:prstGeom>
          <a:noFill/>
          <a:ln w="9525">
            <a:noFill/>
            <a:miter lim="800000"/>
            <a:headEnd/>
            <a:tailEnd/>
          </a:ln>
        </p:spPr>
      </p:pic>
      <p:sp>
        <p:nvSpPr>
          <p:cNvPr id="5" name="TextBox 4"/>
          <p:cNvSpPr txBox="1"/>
          <p:nvPr/>
        </p:nvSpPr>
        <p:spPr>
          <a:xfrm>
            <a:off x="1828800" y="6172200"/>
            <a:ext cx="1018227" cy="584775"/>
          </a:xfrm>
          <a:prstGeom prst="rect">
            <a:avLst/>
          </a:prstGeom>
          <a:noFill/>
        </p:spPr>
        <p:txBody>
          <a:bodyPr wrap="none" rtlCol="0">
            <a:spAutoFit/>
          </a:bodyPr>
          <a:lstStyle/>
          <a:p>
            <a:r>
              <a:rPr lang="en-US" sz="3200" b="1" dirty="0" smtClean="0"/>
              <a:t>1994</a:t>
            </a:r>
            <a:endParaRPr lang="en-US" sz="3200" b="1" dirty="0"/>
          </a:p>
        </p:txBody>
      </p:sp>
      <p:sp>
        <p:nvSpPr>
          <p:cNvPr id="6" name="TextBox 5"/>
          <p:cNvSpPr txBox="1"/>
          <p:nvPr/>
        </p:nvSpPr>
        <p:spPr>
          <a:xfrm>
            <a:off x="6019800" y="6172200"/>
            <a:ext cx="1018227" cy="584775"/>
          </a:xfrm>
          <a:prstGeom prst="rect">
            <a:avLst/>
          </a:prstGeom>
          <a:noFill/>
        </p:spPr>
        <p:txBody>
          <a:bodyPr wrap="none" rtlCol="0">
            <a:spAutoFit/>
          </a:bodyPr>
          <a:lstStyle/>
          <a:p>
            <a:r>
              <a:rPr lang="en-US" sz="3200" b="1" dirty="0" smtClean="0"/>
              <a:t>1995</a:t>
            </a:r>
            <a:endParaRPr lang="en-US" sz="3200" b="1" dirty="0"/>
          </a:p>
        </p:txBody>
      </p:sp>
      <p:sp>
        <p:nvSpPr>
          <p:cNvPr id="8" name="TextBox 7"/>
          <p:cNvSpPr txBox="1"/>
          <p:nvPr/>
        </p:nvSpPr>
        <p:spPr>
          <a:xfrm>
            <a:off x="0" y="177800"/>
            <a:ext cx="9144000" cy="1323439"/>
          </a:xfrm>
          <a:prstGeom prst="rect">
            <a:avLst/>
          </a:prstGeom>
          <a:noFill/>
        </p:spPr>
        <p:txBody>
          <a:bodyPr wrap="square" rtlCol="0">
            <a:spAutoFit/>
          </a:bodyPr>
          <a:lstStyle/>
          <a:p>
            <a:r>
              <a:rPr lang="en-US" sz="4000" b="1" dirty="0" smtClean="0"/>
              <a:t>Four late </a:t>
            </a:r>
            <a:r>
              <a:rPr lang="en-US" sz="4000" b="1" dirty="0" smtClean="0"/>
              <a:t>20</a:t>
            </a:r>
            <a:r>
              <a:rPr lang="en-US" sz="4000" b="1" baseline="30000" dirty="0" smtClean="0"/>
              <a:t>th</a:t>
            </a:r>
            <a:r>
              <a:rPr lang="en-US" sz="4000" b="1" dirty="0" smtClean="0"/>
              <a:t> century critical debates </a:t>
            </a:r>
          </a:p>
          <a:p>
            <a:r>
              <a:rPr lang="en-US" sz="4000" b="1" dirty="0" smtClean="0"/>
              <a:t>against racism in academic </a:t>
            </a:r>
            <a:r>
              <a:rPr lang="en-US" sz="4000" b="1" dirty="0" smtClean="0"/>
              <a:t>scholarship: #4</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702" y="838200"/>
            <a:ext cx="2881498" cy="5878532"/>
          </a:xfrm>
          <a:prstGeom prst="rect">
            <a:avLst/>
          </a:prstGeom>
          <a:noFill/>
        </p:spPr>
        <p:txBody>
          <a:bodyPr wrap="square" rtlCol="0">
            <a:spAutoFit/>
          </a:bodyPr>
          <a:lstStyle/>
          <a:p>
            <a:endParaRPr lang="en-US" sz="4400" b="1" dirty="0" smtClean="0"/>
          </a:p>
          <a:p>
            <a:r>
              <a:rPr lang="en-US" sz="4400" b="1" dirty="0" smtClean="0"/>
              <a:t>Lecture #1</a:t>
            </a:r>
          </a:p>
          <a:p>
            <a:endParaRPr lang="en-US" sz="3200" b="1" dirty="0" smtClean="0"/>
          </a:p>
          <a:p>
            <a:r>
              <a:rPr lang="en-US" sz="3200" b="1" dirty="0" smtClean="0"/>
              <a:t>Black Studies </a:t>
            </a:r>
          </a:p>
          <a:p>
            <a:r>
              <a:rPr lang="en-US" sz="3200" b="1" dirty="0" smtClean="0"/>
              <a:t>Ideological </a:t>
            </a:r>
          </a:p>
          <a:p>
            <a:r>
              <a:rPr lang="en-US" sz="3200" b="1" dirty="0" smtClean="0"/>
              <a:t>Framework</a:t>
            </a:r>
          </a:p>
          <a:p>
            <a:pPr marL="342900" indent="-342900">
              <a:buAutoNum type="arabicPeriod"/>
            </a:pPr>
            <a:r>
              <a:rPr lang="en-US" sz="3200" dirty="0" smtClean="0"/>
              <a:t>Identity</a:t>
            </a:r>
          </a:p>
          <a:p>
            <a:pPr marL="342900" indent="-342900">
              <a:buAutoNum type="arabicPeriod"/>
            </a:pPr>
            <a:r>
              <a:rPr lang="en-US" sz="3200" dirty="0" smtClean="0"/>
              <a:t>Analysis</a:t>
            </a:r>
          </a:p>
          <a:p>
            <a:pPr marL="342900" indent="-342900">
              <a:buAutoNum type="arabicPeriod"/>
            </a:pPr>
            <a:r>
              <a:rPr lang="en-US" sz="3200" dirty="0" smtClean="0"/>
              <a:t>Commitment</a:t>
            </a:r>
          </a:p>
          <a:p>
            <a:pPr marL="342900" indent="-342900">
              <a:buAutoNum type="arabicPeriod"/>
            </a:pPr>
            <a:r>
              <a:rPr lang="en-US" sz="3200" dirty="0" smtClean="0"/>
              <a:t>Program</a:t>
            </a:r>
          </a:p>
          <a:p>
            <a:pPr marL="342900" indent="-342900">
              <a:buAutoNum type="arabicPeriod"/>
            </a:pPr>
            <a:r>
              <a:rPr lang="en-US" sz="3200" dirty="0" smtClean="0"/>
              <a:t>Action </a:t>
            </a:r>
          </a:p>
        </p:txBody>
      </p:sp>
      <p:pic>
        <p:nvPicPr>
          <p:cNvPr id="2050" name="Picture 2"/>
          <p:cNvPicPr>
            <a:picLocks noChangeAspect="1" noChangeArrowheads="1"/>
          </p:cNvPicPr>
          <p:nvPr/>
        </p:nvPicPr>
        <p:blipFill>
          <a:blip r:embed="rId2" cstate="print"/>
          <a:srcRect/>
          <a:stretch>
            <a:fillRect/>
          </a:stretch>
        </p:blipFill>
        <p:spPr bwMode="auto">
          <a:xfrm>
            <a:off x="5029200" y="-76200"/>
            <a:ext cx="4114800" cy="403250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038600" y="3978139"/>
            <a:ext cx="4343400" cy="287986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276600" y="1524000"/>
            <a:ext cx="2085975" cy="2200275"/>
          </a:xfrm>
          <a:prstGeom prst="rect">
            <a:avLst/>
          </a:prstGeom>
          <a:noFill/>
          <a:ln w="9525">
            <a:noFill/>
            <a:miter lim="800000"/>
            <a:headEnd/>
            <a:tailEnd/>
          </a:ln>
        </p:spPr>
      </p:pic>
      <p:sp>
        <p:nvSpPr>
          <p:cNvPr id="6" name="Rectangle 5"/>
          <p:cNvSpPr/>
          <p:nvPr/>
        </p:nvSpPr>
        <p:spPr>
          <a:xfrm>
            <a:off x="152400" y="304800"/>
            <a:ext cx="4572000" cy="1200329"/>
          </a:xfrm>
          <a:prstGeom prst="rect">
            <a:avLst/>
          </a:prstGeom>
        </p:spPr>
        <p:txBody>
          <a:bodyPr>
            <a:spAutoFit/>
          </a:bodyPr>
          <a:lstStyle/>
          <a:p>
            <a:r>
              <a:rPr lang="en-US" dirty="0" smtClean="0">
                <a:hlinkClick r:id="rId5"/>
              </a:rPr>
              <a:t>http://ensemble.atlas.uiuc.edu/app/sites/qzBpeuKc0E6NPaVC9tPfzA.aspx?destinationID=qzBpeuKc0E6NPaVC9tPfzA&amp;contentID=ucUbNCG470mburuzv2c-hQ</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73276"/>
            <a:ext cx="8991600" cy="2308324"/>
          </a:xfrm>
          <a:prstGeom prst="rect">
            <a:avLst/>
          </a:prstGeom>
        </p:spPr>
        <p:txBody>
          <a:bodyPr wrap="square">
            <a:spAutoFit/>
          </a:bodyPr>
          <a:lstStyle/>
          <a:p>
            <a:r>
              <a:rPr lang="en-US" sz="2400" dirty="0" smtClean="0"/>
              <a:t>There is certainly no such support for a genetic interpretation... . It is sometimes suggested that the Black/ White differential in psychometric intelligence is partly due to genetic differences (Jensen, 1972). There is not much direct evidence on this point, but what little there is fails to support the genetic hypothesis.”</a:t>
            </a:r>
          </a:p>
          <a:p>
            <a:r>
              <a:rPr lang="en-US" sz="2400" dirty="0" smtClean="0"/>
              <a:t>				</a:t>
            </a:r>
            <a:r>
              <a:rPr lang="en-US" sz="2400" b="1" dirty="0" smtClean="0"/>
              <a:t>American Psychological Association</a:t>
            </a:r>
            <a:endParaRPr lang="en-US" sz="2400" b="1" dirty="0"/>
          </a:p>
        </p:txBody>
      </p:sp>
      <p:sp>
        <p:nvSpPr>
          <p:cNvPr id="3" name="TextBox 2"/>
          <p:cNvSpPr txBox="1"/>
          <p:nvPr/>
        </p:nvSpPr>
        <p:spPr>
          <a:xfrm>
            <a:off x="76200" y="5212140"/>
            <a:ext cx="9025804" cy="1569660"/>
          </a:xfrm>
          <a:prstGeom prst="rect">
            <a:avLst/>
          </a:prstGeom>
          <a:noFill/>
        </p:spPr>
        <p:txBody>
          <a:bodyPr wrap="none" rtlCol="0">
            <a:spAutoFit/>
          </a:bodyPr>
          <a:lstStyle/>
          <a:p>
            <a:r>
              <a:rPr lang="en-US" sz="2400" dirty="0" smtClean="0"/>
              <a:t>Disturbing as I find the anachronism of The Bell Curve, I am even more </a:t>
            </a:r>
          </a:p>
          <a:p>
            <a:r>
              <a:rPr lang="en-US" sz="2400" dirty="0" smtClean="0"/>
              <a:t>Distressed by its pervasive disingenuousness.  The authors omit facts,</a:t>
            </a:r>
          </a:p>
          <a:p>
            <a:r>
              <a:rPr lang="en-US" sz="2400" dirty="0" smtClean="0"/>
              <a:t> misuse statistical methods, and even seem unwilling to Admit the </a:t>
            </a:r>
          </a:p>
          <a:p>
            <a:r>
              <a:rPr lang="en-US" sz="2400" dirty="0" smtClean="0"/>
              <a:t>consequences of their own words.”  			</a:t>
            </a:r>
            <a:r>
              <a:rPr lang="en-US" sz="2400" b="1" dirty="0" smtClean="0"/>
              <a:t>Stephen Jay Gould</a:t>
            </a:r>
            <a:endParaRPr lang="en-US" sz="2400" b="1" dirty="0"/>
          </a:p>
        </p:txBody>
      </p:sp>
      <p:sp>
        <p:nvSpPr>
          <p:cNvPr id="4" name="TextBox 3"/>
          <p:cNvSpPr txBox="1"/>
          <p:nvPr/>
        </p:nvSpPr>
        <p:spPr>
          <a:xfrm>
            <a:off x="152400" y="1325940"/>
            <a:ext cx="7976158" cy="1569660"/>
          </a:xfrm>
          <a:prstGeom prst="rect">
            <a:avLst/>
          </a:prstGeom>
          <a:noFill/>
        </p:spPr>
        <p:txBody>
          <a:bodyPr wrap="none" rtlCol="0">
            <a:spAutoFit/>
          </a:bodyPr>
          <a:lstStyle/>
          <a:p>
            <a:r>
              <a:rPr lang="en-US" sz="2400" dirty="0" smtClean="0"/>
              <a:t>Putting it all together, success and failure in the American </a:t>
            </a:r>
          </a:p>
          <a:p>
            <a:r>
              <a:rPr lang="en-US" sz="2400" dirty="0" smtClean="0"/>
              <a:t>economy, and all that goes with it, are increasingly a  matter</a:t>
            </a:r>
          </a:p>
          <a:p>
            <a:r>
              <a:rPr lang="en-US" sz="2400" dirty="0" smtClean="0"/>
              <a:t> of the genes that people inherit.”  </a:t>
            </a:r>
          </a:p>
          <a:p>
            <a:r>
              <a:rPr lang="en-US" sz="2400" dirty="0" smtClean="0"/>
              <a:t>			</a:t>
            </a:r>
            <a:r>
              <a:rPr lang="en-US" sz="2400" b="1" dirty="0" smtClean="0"/>
              <a:t>Richard Herrnstein and Charles Murr</a:t>
            </a:r>
            <a:r>
              <a:rPr lang="en-US" sz="2400" dirty="0" smtClean="0"/>
              <a:t>ay </a:t>
            </a:r>
            <a:endParaRPr lang="en-US" sz="2400" dirty="0"/>
          </a:p>
        </p:txBody>
      </p:sp>
      <p:sp>
        <p:nvSpPr>
          <p:cNvPr id="6" name="TextBox 5"/>
          <p:cNvSpPr txBox="1"/>
          <p:nvPr/>
        </p:nvSpPr>
        <p:spPr>
          <a:xfrm>
            <a:off x="918765" y="-76200"/>
            <a:ext cx="7539435" cy="1384995"/>
          </a:xfrm>
          <a:prstGeom prst="rect">
            <a:avLst/>
          </a:prstGeom>
          <a:noFill/>
        </p:spPr>
        <p:txBody>
          <a:bodyPr wrap="none" rtlCol="0">
            <a:spAutoFit/>
          </a:bodyPr>
          <a:lstStyle/>
          <a:p>
            <a:pPr algn="ctr"/>
            <a:r>
              <a:rPr lang="en-US" sz="4800" b="1" dirty="0" smtClean="0"/>
              <a:t>Race and IQ:  </a:t>
            </a:r>
          </a:p>
          <a:p>
            <a:pPr algn="ctr"/>
            <a:r>
              <a:rPr lang="en-US" sz="3600" b="1" dirty="0" smtClean="0"/>
              <a:t>Both anti-scientific concepts run amok</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2518996"/>
            <a:ext cx="3276600" cy="434779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170942" y="2800350"/>
            <a:ext cx="5744458" cy="42862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52399" y="76200"/>
            <a:ext cx="4239491" cy="2590800"/>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3642852" y="152400"/>
            <a:ext cx="6110747" cy="2914356"/>
          </a:xfrm>
          <a:prstGeom prst="rect">
            <a:avLst/>
          </a:prstGeom>
          <a:noFill/>
          <a:ln w="9525">
            <a:noFill/>
            <a:miter lim="800000"/>
            <a:headEnd/>
            <a:tailEnd/>
          </a:ln>
        </p:spPr>
      </p:pic>
      <p:pic>
        <p:nvPicPr>
          <p:cNvPr id="12290" name="Picture 2"/>
          <p:cNvPicPr>
            <a:picLocks noChangeAspect="1" noChangeArrowheads="1"/>
          </p:cNvPicPr>
          <p:nvPr/>
        </p:nvPicPr>
        <p:blipFill>
          <a:blip r:embed="rId6" cstate="print"/>
          <a:srcRect l="10323" r="7097" b="16318"/>
          <a:stretch>
            <a:fillRect/>
          </a:stretch>
        </p:blipFill>
        <p:spPr bwMode="auto">
          <a:xfrm>
            <a:off x="8077200" y="2819400"/>
            <a:ext cx="1219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28600"/>
            <a:ext cx="4343400" cy="6385972"/>
          </a:xfrm>
          <a:prstGeom prst="rect">
            <a:avLst/>
          </a:prstGeom>
          <a:noFill/>
          <a:ln w="9525">
            <a:noFill/>
            <a:miter lim="800000"/>
            <a:headEnd/>
            <a:tailEnd/>
          </a:ln>
        </p:spPr>
      </p:pic>
      <p:sp>
        <p:nvSpPr>
          <p:cNvPr id="3" name="TextBox 2"/>
          <p:cNvSpPr txBox="1"/>
          <p:nvPr/>
        </p:nvSpPr>
        <p:spPr>
          <a:xfrm>
            <a:off x="5412302" y="323671"/>
            <a:ext cx="3045898" cy="1200329"/>
          </a:xfrm>
          <a:prstGeom prst="rect">
            <a:avLst/>
          </a:prstGeom>
          <a:noFill/>
        </p:spPr>
        <p:txBody>
          <a:bodyPr wrap="none" rtlCol="0">
            <a:spAutoFit/>
          </a:bodyPr>
          <a:lstStyle/>
          <a:p>
            <a:pPr algn="ctr"/>
            <a:r>
              <a:rPr lang="en-US" sz="3600" b="1" dirty="0" smtClean="0"/>
              <a:t>Richard Wright</a:t>
            </a:r>
          </a:p>
          <a:p>
            <a:pPr algn="ctr"/>
            <a:r>
              <a:rPr lang="en-US" sz="3600" b="1" dirty="0" smtClean="0"/>
              <a:t>(1908 – 1960)</a:t>
            </a:r>
            <a:endParaRPr lang="en-US" sz="3600" b="1" dirty="0"/>
          </a:p>
        </p:txBody>
      </p:sp>
      <p:sp>
        <p:nvSpPr>
          <p:cNvPr id="4" name="TextBox 3"/>
          <p:cNvSpPr txBox="1"/>
          <p:nvPr/>
        </p:nvSpPr>
        <p:spPr>
          <a:xfrm>
            <a:off x="3789062" y="1676400"/>
            <a:ext cx="5444632" cy="4832092"/>
          </a:xfrm>
          <a:prstGeom prst="rect">
            <a:avLst/>
          </a:prstGeom>
          <a:noFill/>
        </p:spPr>
        <p:txBody>
          <a:bodyPr wrap="none" rtlCol="0">
            <a:spAutoFit/>
          </a:bodyPr>
          <a:lstStyle/>
          <a:p>
            <a:r>
              <a:rPr lang="en-US" sz="2800" dirty="0" smtClean="0"/>
              <a:t>The Bigger </a:t>
            </a:r>
            <a:r>
              <a:rPr lang="en-US" sz="2800" dirty="0" err="1" smtClean="0"/>
              <a:t>Thomases</a:t>
            </a:r>
            <a:r>
              <a:rPr lang="en-US" sz="2800" dirty="0" smtClean="0"/>
              <a:t> were the only </a:t>
            </a:r>
          </a:p>
          <a:p>
            <a:r>
              <a:rPr lang="en-US" sz="2800" dirty="0" smtClean="0"/>
              <a:t>Negroes I know of who consistently </a:t>
            </a:r>
          </a:p>
          <a:p>
            <a:r>
              <a:rPr lang="en-US" sz="2800" dirty="0" smtClean="0"/>
              <a:t>violated the Jim Crow laws of the </a:t>
            </a:r>
          </a:p>
          <a:p>
            <a:r>
              <a:rPr lang="en-US" sz="2800" dirty="0" smtClean="0"/>
              <a:t>South and got away with it, at least </a:t>
            </a:r>
          </a:p>
          <a:p>
            <a:r>
              <a:rPr lang="en-US" sz="2800" dirty="0" smtClean="0"/>
              <a:t>for a sweet brief spell.  Eventually, </a:t>
            </a:r>
          </a:p>
          <a:p>
            <a:r>
              <a:rPr lang="en-US" sz="2800" dirty="0" smtClean="0"/>
              <a:t>the whites who restricted their lives</a:t>
            </a:r>
          </a:p>
          <a:p>
            <a:r>
              <a:rPr lang="en-US" sz="2800" dirty="0" smtClean="0"/>
              <a:t> made them pay a terrible price.  </a:t>
            </a:r>
          </a:p>
          <a:p>
            <a:r>
              <a:rPr lang="en-US" sz="2800" dirty="0" smtClean="0"/>
              <a:t>They were shot, hanged, maimed, </a:t>
            </a:r>
          </a:p>
          <a:p>
            <a:r>
              <a:rPr lang="en-US" sz="2800" dirty="0" smtClean="0"/>
              <a:t>lynched, and generally hounded </a:t>
            </a:r>
          </a:p>
          <a:p>
            <a:r>
              <a:rPr lang="en-US" sz="2800" dirty="0" smtClean="0"/>
              <a:t>until they were either dead or their</a:t>
            </a:r>
          </a:p>
          <a:p>
            <a:r>
              <a:rPr lang="en-US" sz="2800" dirty="0" smtClean="0"/>
              <a:t> spirits broken</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901" y="-57329"/>
            <a:ext cx="3413499" cy="1200329"/>
          </a:xfrm>
          <a:prstGeom prst="rect">
            <a:avLst/>
          </a:prstGeom>
          <a:noFill/>
        </p:spPr>
        <p:txBody>
          <a:bodyPr wrap="none" rtlCol="0">
            <a:spAutoFit/>
          </a:bodyPr>
          <a:lstStyle/>
          <a:p>
            <a:pPr algn="ctr"/>
            <a:r>
              <a:rPr lang="en-US" sz="3600" b="1" dirty="0" smtClean="0"/>
              <a:t>Margaret Walker</a:t>
            </a:r>
          </a:p>
          <a:p>
            <a:pPr algn="ctr"/>
            <a:r>
              <a:rPr lang="en-US" sz="3600" b="1" dirty="0" smtClean="0"/>
              <a:t>(1915 – 1998)</a:t>
            </a:r>
            <a:endParaRPr lang="en-US" sz="3600" b="1" dirty="0"/>
          </a:p>
        </p:txBody>
      </p:sp>
      <p:sp>
        <p:nvSpPr>
          <p:cNvPr id="4" name="TextBox 3"/>
          <p:cNvSpPr txBox="1"/>
          <p:nvPr/>
        </p:nvSpPr>
        <p:spPr>
          <a:xfrm>
            <a:off x="328222" y="1024890"/>
            <a:ext cx="4472378" cy="5909310"/>
          </a:xfrm>
          <a:prstGeom prst="rect">
            <a:avLst/>
          </a:prstGeom>
          <a:noFill/>
        </p:spPr>
        <p:txBody>
          <a:bodyPr wrap="none" rtlCol="0">
            <a:spAutoFit/>
          </a:bodyPr>
          <a:lstStyle/>
          <a:p>
            <a:r>
              <a:rPr lang="en-US" sz="2700" dirty="0" smtClean="0"/>
              <a:t>I always intended Jubilee to </a:t>
            </a:r>
          </a:p>
          <a:p>
            <a:r>
              <a:rPr lang="en-US" sz="2700" dirty="0" smtClean="0"/>
              <a:t>be a folk novel based on folk </a:t>
            </a:r>
          </a:p>
          <a:p>
            <a:r>
              <a:rPr lang="en-US" sz="2700" dirty="0" smtClean="0"/>
              <a:t>material: folk sayings, folk</a:t>
            </a:r>
          </a:p>
          <a:p>
            <a:r>
              <a:rPr lang="en-US" sz="2700" dirty="0" smtClean="0"/>
              <a:t> belief, folkways.  As early as </a:t>
            </a:r>
          </a:p>
          <a:p>
            <a:r>
              <a:rPr lang="en-US" sz="2700" dirty="0" smtClean="0"/>
              <a:t>1948 I was conceiving the </a:t>
            </a:r>
          </a:p>
          <a:p>
            <a:r>
              <a:rPr lang="en-US" sz="2700" dirty="0" smtClean="0"/>
              <a:t>story in terms of this folklore.  </a:t>
            </a:r>
          </a:p>
          <a:p>
            <a:r>
              <a:rPr lang="en-US" sz="2700" dirty="0" smtClean="0"/>
              <a:t>I also wanted the book to be </a:t>
            </a:r>
          </a:p>
          <a:p>
            <a:r>
              <a:rPr lang="en-US" sz="2700" dirty="0" smtClean="0"/>
              <a:t>realistic and humanistic.  I </a:t>
            </a:r>
          </a:p>
          <a:p>
            <a:r>
              <a:rPr lang="en-US" sz="2700" dirty="0" smtClean="0"/>
              <a:t>intended this twin standard </a:t>
            </a:r>
          </a:p>
          <a:p>
            <a:r>
              <a:rPr lang="en-US" sz="2700" dirty="0" smtClean="0"/>
              <a:t>to prevail, and I wanted to </a:t>
            </a:r>
          </a:p>
          <a:p>
            <a:r>
              <a:rPr lang="en-US" sz="2700" dirty="0" smtClean="0"/>
              <a:t>press this </a:t>
            </a:r>
            <a:r>
              <a:rPr lang="en-US" sz="2700" dirty="0" err="1" smtClean="0"/>
              <a:t>leit</a:t>
            </a:r>
            <a:r>
              <a:rPr lang="en-US" sz="2700" dirty="0" smtClean="0"/>
              <a:t>-motif of the </a:t>
            </a:r>
          </a:p>
          <a:p>
            <a:r>
              <a:rPr lang="en-US" sz="2700" dirty="0" smtClean="0"/>
              <a:t>biblical analogy of Hebrews </a:t>
            </a:r>
          </a:p>
          <a:p>
            <a:r>
              <a:rPr lang="en-US" sz="2700" dirty="0" smtClean="0"/>
              <a:t>in Egypt with Black folk in </a:t>
            </a:r>
          </a:p>
          <a:p>
            <a:r>
              <a:rPr lang="en-US" sz="2700" dirty="0" smtClean="0"/>
              <a:t>America.</a:t>
            </a:r>
            <a:endParaRPr lang="en-US" sz="2700" dirty="0"/>
          </a:p>
        </p:txBody>
      </p:sp>
      <p:pic>
        <p:nvPicPr>
          <p:cNvPr id="5" name="Picture 4" descr="jubilee cover.tif.jpg"/>
          <p:cNvPicPr>
            <a:picLocks noChangeAspect="1"/>
          </p:cNvPicPr>
          <p:nvPr/>
        </p:nvPicPr>
        <p:blipFill>
          <a:blip r:embed="rId2" cstate="print"/>
          <a:stretch>
            <a:fillRect/>
          </a:stretch>
        </p:blipFill>
        <p:spPr>
          <a:xfrm>
            <a:off x="4953000" y="76199"/>
            <a:ext cx="4114800" cy="658158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452" y="304800"/>
            <a:ext cx="7667548" cy="1323439"/>
          </a:xfrm>
          <a:prstGeom prst="rect">
            <a:avLst/>
          </a:prstGeom>
          <a:noFill/>
        </p:spPr>
        <p:txBody>
          <a:bodyPr wrap="none" rtlCol="0">
            <a:spAutoFit/>
          </a:bodyPr>
          <a:lstStyle/>
          <a:p>
            <a:r>
              <a:rPr lang="en-US" sz="4000" b="1" dirty="0" smtClean="0"/>
              <a:t>The utility of Black Agency:</a:t>
            </a:r>
          </a:p>
          <a:p>
            <a:r>
              <a:rPr lang="en-US" sz="4000" b="1" dirty="0" smtClean="0"/>
              <a:t>Getting inside the Black experience</a:t>
            </a:r>
            <a:endParaRPr lang="en-US" sz="4000" b="1" dirty="0"/>
          </a:p>
        </p:txBody>
      </p:sp>
      <p:pic>
        <p:nvPicPr>
          <p:cNvPr id="11266" name="Picture 2"/>
          <p:cNvPicPr>
            <a:picLocks noChangeAspect="1" noChangeArrowheads="1"/>
          </p:cNvPicPr>
          <p:nvPr/>
        </p:nvPicPr>
        <p:blipFill>
          <a:blip r:embed="rId2" cstate="print"/>
          <a:srcRect/>
          <a:stretch>
            <a:fillRect/>
          </a:stretch>
        </p:blipFill>
        <p:spPr bwMode="auto">
          <a:xfrm>
            <a:off x="152400" y="1905000"/>
            <a:ext cx="3242577" cy="4724400"/>
          </a:xfrm>
          <a:prstGeom prst="rect">
            <a:avLst/>
          </a:prstGeom>
          <a:noFill/>
          <a:ln w="9525">
            <a:noFill/>
            <a:miter lim="800000"/>
            <a:headEnd/>
            <a:tailEnd/>
          </a:ln>
        </p:spPr>
      </p:pic>
      <p:sp>
        <p:nvSpPr>
          <p:cNvPr id="4" name="TextBox 3"/>
          <p:cNvSpPr txBox="1"/>
          <p:nvPr/>
        </p:nvSpPr>
        <p:spPr>
          <a:xfrm>
            <a:off x="3525922" y="1905000"/>
            <a:ext cx="5734647" cy="4401205"/>
          </a:xfrm>
          <a:prstGeom prst="rect">
            <a:avLst/>
          </a:prstGeom>
          <a:noFill/>
        </p:spPr>
        <p:txBody>
          <a:bodyPr wrap="none" rtlCol="0">
            <a:spAutoFit/>
          </a:bodyPr>
          <a:lstStyle/>
          <a:p>
            <a:r>
              <a:rPr lang="en-US" sz="2800" dirty="0" smtClean="0"/>
              <a:t>“The method of study has much in </a:t>
            </a:r>
          </a:p>
          <a:p>
            <a:r>
              <a:rPr lang="en-US" sz="2800" dirty="0" smtClean="0"/>
              <a:t>common with the more traditional </a:t>
            </a:r>
          </a:p>
          <a:p>
            <a:r>
              <a:rPr lang="en-US" sz="2800" dirty="0" smtClean="0"/>
              <a:t>methods of a participant observer….</a:t>
            </a:r>
          </a:p>
          <a:p>
            <a:r>
              <a:rPr lang="en-US" sz="2800" dirty="0" smtClean="0"/>
              <a:t>The role of the </a:t>
            </a:r>
            <a:r>
              <a:rPr lang="en-US" sz="2800" b="1" dirty="0" smtClean="0"/>
              <a:t>“involved observer” </a:t>
            </a:r>
          </a:p>
          <a:p>
            <a:r>
              <a:rPr lang="en-US" sz="2800" dirty="0" smtClean="0"/>
              <a:t>however differs…in that it demands </a:t>
            </a:r>
          </a:p>
          <a:p>
            <a:r>
              <a:rPr lang="en-US" sz="2800" dirty="0" smtClean="0"/>
              <a:t>participation not only in rituals and </a:t>
            </a:r>
          </a:p>
          <a:p>
            <a:r>
              <a:rPr lang="en-US" sz="2800" dirty="0" smtClean="0"/>
              <a:t>customs but in the social competition </a:t>
            </a:r>
          </a:p>
          <a:p>
            <a:r>
              <a:rPr lang="en-US" sz="2800" dirty="0" smtClean="0"/>
              <a:t>with the hierarchy in dealing with the </a:t>
            </a:r>
          </a:p>
          <a:p>
            <a:r>
              <a:rPr lang="en-US" sz="2800" dirty="0" smtClean="0"/>
              <a:t>problems of the people he is seeking </a:t>
            </a:r>
          </a:p>
          <a:p>
            <a:r>
              <a:rPr lang="en-US" sz="2800" dirty="0" smtClean="0"/>
              <a:t>to  understand.”  (1967)</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880636" cy="5663089"/>
          </a:xfrm>
          <a:prstGeom prst="rect">
            <a:avLst/>
          </a:prstGeom>
          <a:noFill/>
        </p:spPr>
        <p:txBody>
          <a:bodyPr wrap="none" rtlCol="0">
            <a:spAutoFit/>
          </a:bodyPr>
          <a:lstStyle/>
          <a:p>
            <a:r>
              <a:rPr lang="en-US" sz="5400" b="1" dirty="0" smtClean="0"/>
              <a:t>The debate over Black agency:</a:t>
            </a:r>
          </a:p>
          <a:p>
            <a:pPr algn="r"/>
            <a:r>
              <a:rPr lang="en-US" sz="4400" b="1" dirty="0" smtClean="0"/>
              <a:t>Insiders versus </a:t>
            </a:r>
          </a:p>
          <a:p>
            <a:pPr algn="r"/>
            <a:r>
              <a:rPr lang="en-US" sz="4400" b="1" dirty="0" smtClean="0"/>
              <a:t>	outsiders</a:t>
            </a:r>
          </a:p>
          <a:p>
            <a:pPr algn="r"/>
            <a:r>
              <a:rPr lang="en-US" sz="4400" b="1" dirty="0" smtClean="0"/>
              <a:t>Analysts versus</a:t>
            </a:r>
          </a:p>
          <a:p>
            <a:pPr algn="r"/>
            <a:r>
              <a:rPr lang="en-US" sz="4400" b="1" dirty="0" smtClean="0"/>
              <a:t>	 advocates</a:t>
            </a:r>
          </a:p>
          <a:p>
            <a:pPr algn="r"/>
            <a:r>
              <a:rPr lang="en-US" sz="4400" b="1" dirty="0" smtClean="0"/>
              <a:t>The ad hominem </a:t>
            </a:r>
          </a:p>
          <a:p>
            <a:pPr algn="r"/>
            <a:r>
              <a:rPr lang="en-US" sz="4400" b="1" dirty="0" smtClean="0"/>
              <a:t>	fallacy</a:t>
            </a:r>
          </a:p>
          <a:p>
            <a:pPr algn="r"/>
            <a:r>
              <a:rPr lang="en-US" sz="4400" b="1" dirty="0" smtClean="0"/>
              <a:t>Gender bias</a:t>
            </a:r>
          </a:p>
        </p:txBody>
      </p:sp>
      <p:pic>
        <p:nvPicPr>
          <p:cNvPr id="12290" name="Picture 2"/>
          <p:cNvPicPr>
            <a:picLocks noChangeAspect="1" noChangeArrowheads="1"/>
          </p:cNvPicPr>
          <p:nvPr/>
        </p:nvPicPr>
        <p:blipFill>
          <a:blip r:embed="rId2" cstate="print"/>
          <a:srcRect/>
          <a:stretch>
            <a:fillRect/>
          </a:stretch>
        </p:blipFill>
        <p:spPr bwMode="auto">
          <a:xfrm>
            <a:off x="762000" y="1021645"/>
            <a:ext cx="4038600" cy="5683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102428" cy="6771084"/>
          </a:xfrm>
          <a:prstGeom prst="rect">
            <a:avLst/>
          </a:prstGeom>
          <a:noFill/>
        </p:spPr>
        <p:txBody>
          <a:bodyPr wrap="none" rtlCol="0">
            <a:spAutoFit/>
          </a:bodyPr>
          <a:lstStyle/>
          <a:p>
            <a:r>
              <a:rPr lang="en-US" sz="4000" b="1" dirty="0" smtClean="0"/>
              <a:t>W. E. B. </a:t>
            </a:r>
            <a:r>
              <a:rPr lang="en-US" sz="4000" b="1" dirty="0" err="1" smtClean="0"/>
              <a:t>DuBois</a:t>
            </a:r>
            <a:r>
              <a:rPr lang="en-US" sz="4000" b="1" dirty="0" smtClean="0"/>
              <a:t> (1935)</a:t>
            </a:r>
          </a:p>
          <a:p>
            <a:r>
              <a:rPr lang="en-US" sz="2800" dirty="0" smtClean="0"/>
              <a:t>                </a:t>
            </a:r>
          </a:p>
          <a:p>
            <a:r>
              <a:rPr lang="en-US" sz="2600" dirty="0" smtClean="0"/>
              <a:t>What is the object of writing the history </a:t>
            </a:r>
          </a:p>
          <a:p>
            <a:r>
              <a:rPr lang="en-US" sz="2600" dirty="0" smtClean="0"/>
              <a:t>of Reconstruction? Is it to wipe out the </a:t>
            </a:r>
          </a:p>
          <a:p>
            <a:r>
              <a:rPr lang="en-US" sz="2600" dirty="0" smtClean="0"/>
              <a:t>disgrace of a people which fought to </a:t>
            </a:r>
          </a:p>
          <a:p>
            <a:r>
              <a:rPr lang="en-US" sz="2600" dirty="0" smtClean="0"/>
              <a:t>make slaves of Negroes? Is it to show </a:t>
            </a:r>
          </a:p>
          <a:p>
            <a:r>
              <a:rPr lang="en-US" sz="2600" dirty="0" smtClean="0"/>
              <a:t>that the North had higher motives than</a:t>
            </a:r>
          </a:p>
          <a:p>
            <a:r>
              <a:rPr lang="en-US" sz="2600" dirty="0" smtClean="0"/>
              <a:t> freeing black men? Is it to prove that </a:t>
            </a:r>
          </a:p>
          <a:p>
            <a:r>
              <a:rPr lang="en-US" sz="2600" dirty="0" smtClean="0"/>
              <a:t>Negroes were black angels? No, it is </a:t>
            </a:r>
          </a:p>
          <a:p>
            <a:r>
              <a:rPr lang="en-US" sz="2600" dirty="0" smtClean="0"/>
              <a:t>simply to establish the Truth, on which </a:t>
            </a:r>
          </a:p>
          <a:p>
            <a:r>
              <a:rPr lang="en-US" sz="2600" dirty="0" smtClean="0"/>
              <a:t>Right in the future may be built. We </a:t>
            </a:r>
          </a:p>
          <a:p>
            <a:r>
              <a:rPr lang="en-US" sz="2600" dirty="0" smtClean="0"/>
              <a:t>shall never have a science of history  until we have in our colleges </a:t>
            </a:r>
          </a:p>
          <a:p>
            <a:r>
              <a:rPr lang="en-US" sz="2600" dirty="0" smtClean="0"/>
              <a:t>men  who  regard the truth as more important than  the defense </a:t>
            </a:r>
          </a:p>
          <a:p>
            <a:r>
              <a:rPr lang="en-US" sz="2600" dirty="0" smtClean="0"/>
              <a:t>of the white race, and who  will not deliberately encourage </a:t>
            </a:r>
          </a:p>
          <a:p>
            <a:r>
              <a:rPr lang="en-US" sz="2600" dirty="0" smtClean="0"/>
              <a:t>students to  gather thesis material in order to support a prejudice </a:t>
            </a:r>
          </a:p>
          <a:p>
            <a:r>
              <a:rPr lang="en-US" sz="2600" dirty="0" smtClean="0"/>
              <a:t>or  buttress a lie.</a:t>
            </a:r>
            <a:endParaRPr lang="en-US" sz="2600" dirty="0"/>
          </a:p>
        </p:txBody>
      </p:sp>
      <p:pic>
        <p:nvPicPr>
          <p:cNvPr id="2050" name="Picture 2"/>
          <p:cNvPicPr>
            <a:picLocks noChangeAspect="1" noChangeArrowheads="1"/>
          </p:cNvPicPr>
          <p:nvPr/>
        </p:nvPicPr>
        <p:blipFill>
          <a:blip r:embed="rId3" cstate="print"/>
          <a:srcRect/>
          <a:stretch>
            <a:fillRect/>
          </a:stretch>
        </p:blipFill>
        <p:spPr bwMode="auto">
          <a:xfrm>
            <a:off x="5637264" y="76200"/>
            <a:ext cx="3430537" cy="4191000"/>
          </a:xfrm>
          <a:prstGeom prst="rect">
            <a:avLst/>
          </a:prstGeom>
          <a:noFill/>
          <a:ln w="9525">
            <a:noFill/>
            <a:miter lim="800000"/>
            <a:headEnd/>
            <a:tailEnd/>
          </a:ln>
        </p:spPr>
      </p:pic>
      <p:sp>
        <p:nvSpPr>
          <p:cNvPr id="4" name="TextBox 3"/>
          <p:cNvSpPr txBox="1"/>
          <p:nvPr/>
        </p:nvSpPr>
        <p:spPr>
          <a:xfrm>
            <a:off x="5532120" y="4197866"/>
            <a:ext cx="3073534" cy="400110"/>
          </a:xfrm>
          <a:prstGeom prst="rect">
            <a:avLst/>
          </a:prstGeom>
          <a:noFill/>
        </p:spPr>
        <p:txBody>
          <a:bodyPr wrap="none" rtlCol="0">
            <a:spAutoFit/>
          </a:bodyPr>
          <a:lstStyle/>
          <a:p>
            <a:r>
              <a:rPr lang="en-US" sz="2000" b="1" dirty="0" smtClean="0"/>
              <a:t>DuBois with Mao </a:t>
            </a:r>
            <a:r>
              <a:rPr lang="en-US" sz="2000" b="1" dirty="0" err="1" smtClean="0"/>
              <a:t>Tse</a:t>
            </a:r>
            <a:r>
              <a:rPr lang="en-US" sz="2000" b="1" dirty="0" smtClean="0"/>
              <a:t>-Tung.</a:t>
            </a: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005799" cy="6740307"/>
          </a:xfrm>
          <a:prstGeom prst="rect">
            <a:avLst/>
          </a:prstGeom>
          <a:noFill/>
        </p:spPr>
        <p:txBody>
          <a:bodyPr wrap="none" rtlCol="0">
            <a:spAutoFit/>
          </a:bodyPr>
          <a:lstStyle/>
          <a:p>
            <a:r>
              <a:rPr lang="en-US" sz="4000" b="1" dirty="0" smtClean="0"/>
              <a:t>Langston Hughes (1926)</a:t>
            </a:r>
          </a:p>
          <a:p>
            <a:endParaRPr lang="en-US" sz="2800" dirty="0" smtClean="0"/>
          </a:p>
          <a:p>
            <a:endParaRPr lang="en-US" sz="2800" dirty="0" smtClean="0"/>
          </a:p>
          <a:p>
            <a:endParaRPr lang="en-US" sz="2800" dirty="0" smtClean="0"/>
          </a:p>
          <a:p>
            <a:endParaRPr lang="en-US" sz="2800" dirty="0" smtClean="0"/>
          </a:p>
          <a:p>
            <a:r>
              <a:rPr lang="en-US" sz="2800" dirty="0" smtClean="0"/>
              <a:t>We younger Negro artists who create now</a:t>
            </a:r>
          </a:p>
          <a:p>
            <a:r>
              <a:rPr lang="en-US" sz="2800" dirty="0" smtClean="0"/>
              <a:t> intend to express our individual dark-skinned </a:t>
            </a:r>
          </a:p>
          <a:p>
            <a:r>
              <a:rPr lang="en-US" sz="2800" dirty="0" smtClean="0"/>
              <a:t>selves without fear or shame. If white people </a:t>
            </a:r>
          </a:p>
          <a:p>
            <a:r>
              <a:rPr lang="en-US" sz="2800" dirty="0" smtClean="0"/>
              <a:t>are pleased we are glad. If they are not, it </a:t>
            </a:r>
          </a:p>
          <a:p>
            <a:r>
              <a:rPr lang="en-US" sz="2800" dirty="0" smtClean="0"/>
              <a:t>doesn't matter. We know we are beautiful.   And ugly too. </a:t>
            </a:r>
          </a:p>
          <a:p>
            <a:r>
              <a:rPr lang="en-US" sz="2800" dirty="0" smtClean="0"/>
              <a:t>The tom-tom cries and the tom-tom laughs.   If colored </a:t>
            </a:r>
          </a:p>
          <a:p>
            <a:r>
              <a:rPr lang="en-US" sz="2800" dirty="0" smtClean="0"/>
              <a:t>people are pleased we are glad. If they are not, their </a:t>
            </a:r>
          </a:p>
          <a:p>
            <a:r>
              <a:rPr lang="en-US" sz="2800" dirty="0" smtClean="0"/>
              <a:t>displeasure doesn't matter either. We build our temples</a:t>
            </a:r>
          </a:p>
          <a:p>
            <a:r>
              <a:rPr lang="en-US" sz="2800" dirty="0" smtClean="0"/>
              <a:t> for tomorrow, strong as we know how, and we stand on top </a:t>
            </a:r>
          </a:p>
          <a:p>
            <a:r>
              <a:rPr lang="en-US" sz="2800" dirty="0" smtClean="0"/>
              <a:t>of the mountain, free within ourselves.</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6781800" y="76200"/>
            <a:ext cx="2209800" cy="3363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63" y="304800"/>
            <a:ext cx="9107237" cy="5693866"/>
          </a:xfrm>
          <a:prstGeom prst="rect">
            <a:avLst/>
          </a:prstGeom>
          <a:noFill/>
        </p:spPr>
        <p:txBody>
          <a:bodyPr wrap="none" rtlCol="0">
            <a:spAutoFit/>
          </a:bodyPr>
          <a:lstStyle/>
          <a:p>
            <a:pPr algn="ctr"/>
            <a:r>
              <a:rPr lang="en-US" sz="3600" b="1" dirty="0" smtClean="0"/>
              <a:t>The </a:t>
            </a:r>
            <a:r>
              <a:rPr lang="en-US" sz="3600" b="1" dirty="0" smtClean="0"/>
              <a:t>D-7 </a:t>
            </a:r>
            <a:r>
              <a:rPr lang="en-US" sz="3600" b="1" dirty="0" smtClean="0"/>
              <a:t>Method:</a:t>
            </a:r>
            <a:endParaRPr lang="en-US" sz="3600" b="1" dirty="0" smtClean="0"/>
          </a:p>
          <a:p>
            <a:pPr algn="ctr"/>
            <a:r>
              <a:rPr lang="en-US" sz="3600" b="1" dirty="0" smtClean="0"/>
              <a:t>A framework for Black Studies methodology</a:t>
            </a:r>
          </a:p>
          <a:p>
            <a:endParaRPr lang="en-US" sz="3600" b="1" dirty="0" smtClean="0"/>
          </a:p>
          <a:p>
            <a:r>
              <a:rPr lang="en-US" sz="3200" dirty="0" smtClean="0"/>
              <a:t>D-1  Definition:  What is the research question?</a:t>
            </a:r>
          </a:p>
          <a:p>
            <a:r>
              <a:rPr lang="en-US" sz="3200" dirty="0" smtClean="0"/>
              <a:t>D-2  Data:  What material is being studied?</a:t>
            </a:r>
          </a:p>
          <a:p>
            <a:r>
              <a:rPr lang="en-US" sz="3200" dirty="0" smtClean="0"/>
              <a:t>D-3  Digitization: How to put the data into cyberspace</a:t>
            </a:r>
          </a:p>
          <a:p>
            <a:r>
              <a:rPr lang="en-US" sz="3200" dirty="0" smtClean="0"/>
              <a:t>D-4  Discovery:  What are the findings?</a:t>
            </a:r>
          </a:p>
          <a:p>
            <a:r>
              <a:rPr lang="en-US" sz="3200" dirty="0" smtClean="0"/>
              <a:t>D-5  Design:  Who is your audience?</a:t>
            </a:r>
          </a:p>
          <a:p>
            <a:r>
              <a:rPr lang="en-US" sz="3200" dirty="0" smtClean="0"/>
              <a:t>D-6  Distribution:  How do you spread the word?</a:t>
            </a:r>
          </a:p>
          <a:p>
            <a:r>
              <a:rPr lang="en-US" sz="3200" dirty="0" smtClean="0"/>
              <a:t>D-7  Difference:  So what?</a:t>
            </a:r>
          </a:p>
          <a:p>
            <a:endParaRPr lang="en-US" sz="3200" dirty="0"/>
          </a:p>
        </p:txBody>
      </p:sp>
      <p:pic>
        <p:nvPicPr>
          <p:cNvPr id="19458" name="Picture 2"/>
          <p:cNvPicPr>
            <a:picLocks noChangeAspect="1" noChangeArrowheads="1"/>
          </p:cNvPicPr>
          <p:nvPr/>
        </p:nvPicPr>
        <p:blipFill>
          <a:blip r:embed="rId2" cstate="print"/>
          <a:srcRect/>
          <a:stretch>
            <a:fillRect/>
          </a:stretch>
        </p:blipFill>
        <p:spPr bwMode="auto">
          <a:xfrm>
            <a:off x="5353050" y="4876800"/>
            <a:ext cx="241935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823104" cy="7694414"/>
          </a:xfrm>
          <a:prstGeom prst="rect">
            <a:avLst/>
          </a:prstGeom>
          <a:noFill/>
        </p:spPr>
        <p:txBody>
          <a:bodyPr wrap="none" rtlCol="0">
            <a:spAutoFit/>
          </a:bodyPr>
          <a:lstStyle/>
          <a:p>
            <a:r>
              <a:rPr lang="en-US" sz="5400" b="1" dirty="0" smtClean="0"/>
              <a:t>D-1:  Definition</a:t>
            </a:r>
          </a:p>
          <a:p>
            <a:r>
              <a:rPr lang="en-US" sz="4400" b="1" dirty="0" smtClean="0"/>
              <a:t>Where do questions come from?</a:t>
            </a:r>
          </a:p>
          <a:p>
            <a:pPr marL="742950" indent="-742950">
              <a:buAutoNum type="alphaLcPeriod"/>
            </a:pPr>
            <a:r>
              <a:rPr lang="en-US" sz="4400" b="1" dirty="0" smtClean="0"/>
              <a:t>Friends and family</a:t>
            </a:r>
          </a:p>
          <a:p>
            <a:pPr marL="742950" indent="-742950">
              <a:buAutoNum type="alphaLcPeriod"/>
            </a:pPr>
            <a:r>
              <a:rPr lang="en-US" sz="4400" b="1" dirty="0" smtClean="0"/>
              <a:t>Academic discussion</a:t>
            </a:r>
          </a:p>
          <a:p>
            <a:pPr marL="742950" indent="-742950">
              <a:buAutoNum type="alphaLcPeriod"/>
            </a:pPr>
            <a:r>
              <a:rPr lang="en-US" sz="4400" b="1" dirty="0" smtClean="0"/>
              <a:t>Community debate</a:t>
            </a:r>
          </a:p>
          <a:p>
            <a:pPr marL="742950" indent="-742950">
              <a:buAutoNum type="alphaLcPeriod"/>
            </a:pPr>
            <a:r>
              <a:rPr lang="en-US" sz="4400" b="1" dirty="0" smtClean="0"/>
              <a:t>Scholarly literature</a:t>
            </a:r>
          </a:p>
          <a:p>
            <a:pPr marL="742950" indent="-742950"/>
            <a:r>
              <a:rPr lang="en-US" sz="4400" b="1" dirty="0" smtClean="0"/>
              <a:t>What are they made of?</a:t>
            </a:r>
          </a:p>
          <a:p>
            <a:pPr marL="742950" indent="-742950">
              <a:buAutoNum type="alphaLcPeriod"/>
            </a:pPr>
            <a:r>
              <a:rPr lang="en-US" sz="4400" b="1" dirty="0" smtClean="0"/>
              <a:t>Concepts</a:t>
            </a:r>
          </a:p>
          <a:p>
            <a:pPr marL="742950" indent="-742950">
              <a:buAutoNum type="alphaLcPeriod"/>
            </a:pPr>
            <a:r>
              <a:rPr lang="en-US" sz="4400" b="1" dirty="0" smtClean="0"/>
              <a:t>Propositions</a:t>
            </a:r>
          </a:p>
          <a:p>
            <a:pPr marL="742950" indent="-742950">
              <a:buAutoNum type="alphaLcPeriod"/>
            </a:pPr>
            <a:endParaRPr lang="en-US" sz="4400" b="1" dirty="0" smtClean="0"/>
          </a:p>
          <a:p>
            <a:pPr marL="742950" indent="-742950">
              <a:buAutoNum type="alphaLcPeriod"/>
            </a:pPr>
            <a:endParaRPr lang="en-US" sz="4400" b="1" dirty="0"/>
          </a:p>
        </p:txBody>
      </p:sp>
      <p:pic>
        <p:nvPicPr>
          <p:cNvPr id="17410" name="Picture 2"/>
          <p:cNvPicPr>
            <a:picLocks noChangeAspect="1" noChangeArrowheads="1"/>
          </p:cNvPicPr>
          <p:nvPr/>
        </p:nvPicPr>
        <p:blipFill>
          <a:blip r:embed="rId2" cstate="print"/>
          <a:srcRect/>
          <a:stretch>
            <a:fillRect/>
          </a:stretch>
        </p:blipFill>
        <p:spPr bwMode="auto">
          <a:xfrm>
            <a:off x="5715000" y="1828800"/>
            <a:ext cx="3509962" cy="350996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4953000" y="5177265"/>
            <a:ext cx="3886200" cy="1756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6543458" cy="1754326"/>
          </a:xfrm>
          <a:prstGeom prst="rect">
            <a:avLst/>
          </a:prstGeom>
          <a:noFill/>
        </p:spPr>
        <p:txBody>
          <a:bodyPr wrap="none" rtlCol="0">
            <a:spAutoFit/>
          </a:bodyPr>
          <a:lstStyle/>
          <a:p>
            <a:r>
              <a:rPr lang="en-US" sz="3600" b="1" dirty="0" smtClean="0"/>
              <a:t>Lecture #2;  What methods</a:t>
            </a:r>
          </a:p>
          <a:p>
            <a:pPr marL="342900" indent="-342900"/>
            <a:r>
              <a:rPr lang="en-US" sz="3600" dirty="0" smtClean="0"/>
              <a:t>… are in Black intellectual history?</a:t>
            </a:r>
          </a:p>
          <a:p>
            <a:pPr marL="342900" indent="-342900"/>
            <a:r>
              <a:rPr lang="en-US" sz="3600" dirty="0" smtClean="0"/>
              <a:t>…do we need today?</a:t>
            </a: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1524000" y="1927800"/>
            <a:ext cx="6324600" cy="493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66988" cy="2492990"/>
          </a:xfrm>
          <a:prstGeom prst="rect">
            <a:avLst/>
          </a:prstGeom>
          <a:noFill/>
        </p:spPr>
        <p:txBody>
          <a:bodyPr wrap="none" rtlCol="0">
            <a:spAutoFit/>
          </a:bodyPr>
          <a:lstStyle/>
          <a:p>
            <a:r>
              <a:rPr lang="en-US" sz="4800" b="1" dirty="0" smtClean="0"/>
              <a:t>Lit review requires three sources:</a:t>
            </a:r>
          </a:p>
          <a:p>
            <a:r>
              <a:rPr lang="en-US" sz="3600" dirty="0" smtClean="0"/>
              <a:t>African American intellectual history</a:t>
            </a:r>
          </a:p>
          <a:p>
            <a:r>
              <a:rPr lang="en-US" sz="3600" dirty="0" smtClean="0"/>
              <a:t>Mainstream academic scholarship</a:t>
            </a:r>
          </a:p>
          <a:p>
            <a:r>
              <a:rPr lang="en-US" sz="3600" dirty="0" smtClean="0"/>
              <a:t>Radical critiques </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5600700" y="2819400"/>
            <a:ext cx="3848100" cy="38481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76600" y="2691015"/>
            <a:ext cx="2538412" cy="393838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28600" y="2688556"/>
            <a:ext cx="2590800" cy="3988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567777" cy="3416320"/>
          </a:xfrm>
          <a:prstGeom prst="rect">
            <a:avLst/>
          </a:prstGeom>
          <a:noFill/>
        </p:spPr>
        <p:txBody>
          <a:bodyPr wrap="none" rtlCol="0">
            <a:spAutoFit/>
          </a:bodyPr>
          <a:lstStyle/>
          <a:p>
            <a:r>
              <a:rPr lang="en-US" sz="3600" b="1" dirty="0" smtClean="0"/>
              <a:t>Definition of a research problem </a:t>
            </a:r>
          </a:p>
          <a:p>
            <a:r>
              <a:rPr lang="en-US" sz="3600" b="1" dirty="0" smtClean="0"/>
              <a:t>means turning concepts into variables </a:t>
            </a:r>
          </a:p>
          <a:p>
            <a:r>
              <a:rPr lang="en-US" sz="3600" b="1" dirty="0" smtClean="0"/>
              <a:t>for analysis</a:t>
            </a:r>
          </a:p>
          <a:p>
            <a:pPr marL="342900" indent="-342900">
              <a:buAutoNum type="alphaLcPeriod"/>
            </a:pPr>
            <a:r>
              <a:rPr lang="en-US" sz="3600" dirty="0" smtClean="0"/>
              <a:t>Dependent variable </a:t>
            </a:r>
          </a:p>
          <a:p>
            <a:pPr marL="342900" indent="-342900">
              <a:buAutoNum type="alphaLcPeriod"/>
            </a:pPr>
            <a:r>
              <a:rPr lang="en-US" sz="3600" dirty="0" smtClean="0"/>
              <a:t>Independent variables</a:t>
            </a:r>
          </a:p>
          <a:p>
            <a:pPr marL="342900" indent="-342900">
              <a:buAutoNum type="alphaLcPeriod"/>
            </a:pPr>
            <a:r>
              <a:rPr lang="en-US" sz="3600" dirty="0" err="1" smtClean="0"/>
              <a:t>Operationalize</a:t>
            </a:r>
            <a:r>
              <a:rPr lang="en-US" sz="3600" dirty="0" smtClean="0"/>
              <a:t> variables</a:t>
            </a:r>
            <a:endParaRPr lang="en-US" sz="3600" dirty="0"/>
          </a:p>
        </p:txBody>
      </p:sp>
      <p:pic>
        <p:nvPicPr>
          <p:cNvPr id="18434" name="Picture 2"/>
          <p:cNvPicPr>
            <a:picLocks noChangeAspect="1" noChangeArrowheads="1"/>
          </p:cNvPicPr>
          <p:nvPr/>
        </p:nvPicPr>
        <p:blipFill>
          <a:blip r:embed="rId2" cstate="print"/>
          <a:srcRect/>
          <a:stretch>
            <a:fillRect/>
          </a:stretch>
        </p:blipFill>
        <p:spPr bwMode="auto">
          <a:xfrm>
            <a:off x="4038600" y="3403600"/>
            <a:ext cx="4953000"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5156200" y="0"/>
            <a:ext cx="4064000" cy="3048000"/>
          </a:xfrm>
          <a:prstGeom prst="rect">
            <a:avLst/>
          </a:prstGeom>
          <a:noFill/>
          <a:ln w="9525">
            <a:noFill/>
            <a:miter lim="800000"/>
            <a:headEnd/>
            <a:tailEnd/>
          </a:ln>
        </p:spPr>
      </p:pic>
      <p:sp>
        <p:nvSpPr>
          <p:cNvPr id="2" name="Rectangle 1"/>
          <p:cNvSpPr/>
          <p:nvPr/>
        </p:nvSpPr>
        <p:spPr>
          <a:xfrm>
            <a:off x="76200" y="-76200"/>
            <a:ext cx="5088316" cy="4985980"/>
          </a:xfrm>
          <a:prstGeom prst="rect">
            <a:avLst/>
          </a:prstGeom>
        </p:spPr>
        <p:txBody>
          <a:bodyPr wrap="none">
            <a:spAutoFit/>
          </a:bodyPr>
          <a:lstStyle/>
          <a:p>
            <a:r>
              <a:rPr lang="en-US" sz="5400" b="1" dirty="0" smtClean="0"/>
              <a:t>D-2: Data </a:t>
            </a:r>
          </a:p>
          <a:p>
            <a:r>
              <a:rPr lang="en-US" sz="4400" b="1" dirty="0" smtClean="0"/>
              <a:t>All of our research is </a:t>
            </a:r>
          </a:p>
          <a:p>
            <a:r>
              <a:rPr lang="en-US" sz="4400" b="1" dirty="0" smtClean="0"/>
              <a:t>based on empirical </a:t>
            </a:r>
          </a:p>
          <a:p>
            <a:r>
              <a:rPr lang="en-US" sz="4400" b="1" dirty="0" smtClean="0"/>
              <a:t>evidence</a:t>
            </a:r>
          </a:p>
          <a:p>
            <a:pPr marL="742950" indent="-742950">
              <a:buAutoNum type="arabicPeriod"/>
            </a:pPr>
            <a:r>
              <a:rPr lang="en-US" sz="4400" b="1" dirty="0" smtClean="0"/>
              <a:t>Artifacts</a:t>
            </a:r>
          </a:p>
          <a:p>
            <a:pPr marL="742950" indent="-742950">
              <a:buAutoNum type="arabicPeriod"/>
            </a:pPr>
            <a:r>
              <a:rPr lang="en-US" sz="4400" b="1" dirty="0" smtClean="0"/>
              <a:t>People</a:t>
            </a:r>
          </a:p>
          <a:p>
            <a:pPr marL="742950" indent="-742950">
              <a:buAutoNum type="arabicPeriod"/>
            </a:pPr>
            <a:r>
              <a:rPr lang="en-US" sz="4400" b="1" dirty="0" smtClean="0"/>
              <a:t>Social situations</a:t>
            </a:r>
          </a:p>
        </p:txBody>
      </p:sp>
      <p:pic>
        <p:nvPicPr>
          <p:cNvPr id="13314" name="Picture 2"/>
          <p:cNvPicPr>
            <a:picLocks noChangeAspect="1" noChangeArrowheads="1"/>
          </p:cNvPicPr>
          <p:nvPr/>
        </p:nvPicPr>
        <p:blipFill>
          <a:blip r:embed="rId3" cstate="print"/>
          <a:srcRect/>
          <a:stretch>
            <a:fillRect/>
          </a:stretch>
        </p:blipFill>
        <p:spPr bwMode="auto">
          <a:xfrm>
            <a:off x="4800601" y="3505200"/>
            <a:ext cx="4267200" cy="2839628"/>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0" y="4876800"/>
            <a:ext cx="4724400" cy="1781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6379632" cy="6832640"/>
          </a:xfrm>
          <a:prstGeom prst="rect">
            <a:avLst/>
          </a:prstGeom>
          <a:noFill/>
        </p:spPr>
        <p:txBody>
          <a:bodyPr wrap="none" rtlCol="0">
            <a:spAutoFit/>
          </a:bodyPr>
          <a:lstStyle/>
          <a:p>
            <a:r>
              <a:rPr lang="en-US" sz="5400" b="1" dirty="0" smtClean="0"/>
              <a:t>Research on artifacts:</a:t>
            </a:r>
            <a:endParaRPr lang="en-US" sz="4400" b="1" dirty="0" smtClean="0"/>
          </a:p>
          <a:p>
            <a:pPr marL="342900" indent="-342900">
              <a:buAutoNum type="arabicPeriod"/>
            </a:pPr>
            <a:r>
              <a:rPr lang="en-US" sz="3200" dirty="0" smtClean="0"/>
              <a:t>What:</a:t>
            </a:r>
          </a:p>
          <a:p>
            <a:pPr marL="342900" indent="-342900"/>
            <a:r>
              <a:rPr lang="en-US" sz="3200" dirty="0" smtClean="0"/>
              <a:t>	a.  Written material</a:t>
            </a:r>
          </a:p>
          <a:p>
            <a:pPr marL="342900" indent="-342900"/>
            <a:r>
              <a:rPr lang="en-US" sz="3200" dirty="0" smtClean="0"/>
              <a:t>	b.  Material culture</a:t>
            </a:r>
          </a:p>
          <a:p>
            <a:pPr marL="342900" indent="-342900"/>
            <a:r>
              <a:rPr lang="en-US" sz="3200" dirty="0" smtClean="0"/>
              <a:t>	c.  Audio-Visual documents</a:t>
            </a:r>
          </a:p>
          <a:p>
            <a:pPr marL="342900" indent="-342900"/>
            <a:r>
              <a:rPr lang="en-US" sz="3200" dirty="0" smtClean="0"/>
              <a:t>	d.  Digital records</a:t>
            </a:r>
          </a:p>
          <a:p>
            <a:pPr marL="342900" indent="-342900">
              <a:buAutoNum type="arabicPeriod" startAt="2"/>
            </a:pPr>
            <a:r>
              <a:rPr lang="en-US" sz="3200" dirty="0" smtClean="0"/>
              <a:t>Where:</a:t>
            </a:r>
          </a:p>
          <a:p>
            <a:pPr marL="342900" indent="-342900"/>
            <a:r>
              <a:rPr lang="en-US" sz="3200" dirty="0" smtClean="0"/>
              <a:t>	a.  Contemporary social life</a:t>
            </a:r>
          </a:p>
          <a:p>
            <a:pPr marL="342900" indent="-342900"/>
            <a:r>
              <a:rPr lang="en-US" sz="3200" dirty="0" smtClean="0"/>
              <a:t>	b.  Archives and libraries</a:t>
            </a:r>
          </a:p>
          <a:p>
            <a:pPr marL="342900" indent="-342900"/>
            <a:r>
              <a:rPr lang="en-US" sz="3200" dirty="0" smtClean="0"/>
              <a:t>	c.  Cyberspace</a:t>
            </a:r>
          </a:p>
          <a:p>
            <a:pPr marL="342900" indent="-342900"/>
            <a:r>
              <a:rPr lang="en-US" sz="3200" dirty="0" smtClean="0"/>
              <a:t>	d.  Archeological digs</a:t>
            </a:r>
          </a:p>
          <a:p>
            <a:pPr marL="342900" indent="-342900"/>
            <a:r>
              <a:rPr lang="en-US" sz="3200" dirty="0" smtClean="0"/>
              <a:t>(By Black people is more</a:t>
            </a:r>
          </a:p>
          <a:p>
            <a:pPr marL="342900" indent="-342900"/>
            <a:r>
              <a:rPr lang="en-US" sz="3200" dirty="0" smtClean="0"/>
              <a:t>Important that about them)</a:t>
            </a:r>
            <a:endParaRPr lang="en-US" sz="3200" dirty="0"/>
          </a:p>
        </p:txBody>
      </p:sp>
      <p:pic>
        <p:nvPicPr>
          <p:cNvPr id="14338" name="Picture 2"/>
          <p:cNvPicPr>
            <a:picLocks noChangeAspect="1" noChangeArrowheads="1"/>
          </p:cNvPicPr>
          <p:nvPr/>
        </p:nvPicPr>
        <p:blipFill>
          <a:blip r:embed="rId2" cstate="print"/>
          <a:srcRect/>
          <a:stretch>
            <a:fillRect/>
          </a:stretch>
        </p:blipFill>
        <p:spPr bwMode="auto">
          <a:xfrm>
            <a:off x="5257800" y="685800"/>
            <a:ext cx="382014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6006068" cy="3693319"/>
          </a:xfrm>
          <a:prstGeom prst="rect">
            <a:avLst/>
          </a:prstGeom>
          <a:noFill/>
        </p:spPr>
        <p:txBody>
          <a:bodyPr wrap="none" rtlCol="0">
            <a:spAutoFit/>
          </a:bodyPr>
          <a:lstStyle/>
          <a:p>
            <a:r>
              <a:rPr lang="en-US" sz="5400" b="1" dirty="0" smtClean="0"/>
              <a:t>Research on people:</a:t>
            </a:r>
          </a:p>
          <a:p>
            <a:pPr marL="342900" indent="-342900">
              <a:buAutoNum type="arabicPeriod"/>
            </a:pPr>
            <a:r>
              <a:rPr lang="en-US" sz="3600" dirty="0" smtClean="0"/>
              <a:t>Interviews</a:t>
            </a:r>
          </a:p>
          <a:p>
            <a:pPr marL="342900" indent="-342900">
              <a:buAutoNum type="arabicPeriod"/>
            </a:pPr>
            <a:r>
              <a:rPr lang="en-US" sz="3600" dirty="0" smtClean="0"/>
              <a:t>Focus group</a:t>
            </a:r>
          </a:p>
          <a:p>
            <a:pPr marL="342900" indent="-342900">
              <a:buAutoNum type="arabicPeriod"/>
            </a:pPr>
            <a:r>
              <a:rPr lang="en-US" sz="3600" dirty="0" smtClean="0"/>
              <a:t>Observation</a:t>
            </a:r>
          </a:p>
          <a:p>
            <a:pPr marL="342900" indent="-342900"/>
            <a:r>
              <a:rPr lang="en-US" sz="3600" dirty="0" smtClean="0"/>
              <a:t>(listening to and respecting</a:t>
            </a:r>
          </a:p>
          <a:p>
            <a:pPr marL="342900" indent="-342900"/>
            <a:r>
              <a:rPr lang="en-US" sz="3600" dirty="0" smtClean="0"/>
              <a:t>the voice of Black people)</a:t>
            </a:r>
            <a:endParaRPr lang="en-US" sz="3600" dirty="0"/>
          </a:p>
        </p:txBody>
      </p:sp>
      <p:pic>
        <p:nvPicPr>
          <p:cNvPr id="15362" name="Picture 2"/>
          <p:cNvPicPr>
            <a:picLocks noChangeAspect="1" noChangeArrowheads="1"/>
          </p:cNvPicPr>
          <p:nvPr/>
        </p:nvPicPr>
        <p:blipFill>
          <a:blip r:embed="rId2" cstate="print"/>
          <a:srcRect/>
          <a:stretch>
            <a:fillRect/>
          </a:stretch>
        </p:blipFill>
        <p:spPr bwMode="auto">
          <a:xfrm>
            <a:off x="5257800" y="1219199"/>
            <a:ext cx="3657600" cy="5463541"/>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381000" y="3788864"/>
            <a:ext cx="4343400" cy="2916736"/>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6725041" y="76200"/>
            <a:ext cx="1809359"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t>Research on </a:t>
            </a:r>
            <a:br>
              <a:rPr lang="en-US" b="1" dirty="0" smtClean="0"/>
            </a:br>
            <a:r>
              <a:rPr lang="en-US" b="1" dirty="0" smtClean="0"/>
              <a:t>social situations</a:t>
            </a:r>
            <a:endParaRPr lang="en-US" b="1" dirty="0"/>
          </a:p>
        </p:txBody>
      </p:sp>
      <p:sp>
        <p:nvSpPr>
          <p:cNvPr id="3" name="Content Placeholder 2"/>
          <p:cNvSpPr>
            <a:spLocks noGrp="1"/>
          </p:cNvSpPr>
          <p:nvPr>
            <p:ph idx="1"/>
          </p:nvPr>
        </p:nvSpPr>
        <p:spPr>
          <a:xfrm>
            <a:off x="0" y="1524000"/>
            <a:ext cx="8229600" cy="4525963"/>
          </a:xfrm>
        </p:spPr>
        <p:txBody>
          <a:bodyPr>
            <a:normAutofit/>
          </a:bodyPr>
          <a:lstStyle/>
          <a:p>
            <a:pPr>
              <a:buNone/>
            </a:pPr>
            <a:r>
              <a:rPr lang="en-US" dirty="0" smtClean="0"/>
              <a:t>Living moments </a:t>
            </a:r>
          </a:p>
          <a:p>
            <a:pPr>
              <a:buNone/>
            </a:pPr>
            <a:r>
              <a:rPr lang="en-US" dirty="0" smtClean="0"/>
              <a:t>Movements/events</a:t>
            </a:r>
          </a:p>
          <a:p>
            <a:pPr>
              <a:buNone/>
            </a:pPr>
            <a:r>
              <a:rPr lang="en-US" dirty="0" smtClean="0"/>
              <a:t>Total immersion in</a:t>
            </a:r>
          </a:p>
          <a:p>
            <a:pPr>
              <a:buNone/>
            </a:pPr>
            <a:r>
              <a:rPr lang="en-US" dirty="0" smtClean="0"/>
              <a:t>institutional settings</a:t>
            </a:r>
          </a:p>
          <a:p>
            <a:pPr>
              <a:buNone/>
            </a:pPr>
            <a:r>
              <a:rPr lang="en-US" dirty="0" smtClean="0"/>
              <a:t>internal life of the community</a:t>
            </a:r>
          </a:p>
          <a:p>
            <a:pPr>
              <a:buNone/>
            </a:pPr>
            <a:r>
              <a:rPr lang="en-US" dirty="0" smtClean="0"/>
              <a:t>access to the Black “normal”</a:t>
            </a:r>
          </a:p>
          <a:p>
            <a:pPr>
              <a:buNone/>
            </a:pPr>
            <a:r>
              <a:rPr lang="en-US" dirty="0" smtClean="0"/>
              <a:t>		</a:t>
            </a:r>
          </a:p>
        </p:txBody>
      </p:sp>
      <p:pic>
        <p:nvPicPr>
          <p:cNvPr id="6146" name="Picture 2"/>
          <p:cNvPicPr>
            <a:picLocks noChangeAspect="1" noChangeArrowheads="1"/>
          </p:cNvPicPr>
          <p:nvPr/>
        </p:nvPicPr>
        <p:blipFill>
          <a:blip r:embed="rId2" cstate="print"/>
          <a:srcRect/>
          <a:stretch>
            <a:fillRect/>
          </a:stretch>
        </p:blipFill>
        <p:spPr bwMode="auto">
          <a:xfrm>
            <a:off x="3709360" y="152400"/>
            <a:ext cx="5339390" cy="36576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2057399" y="5105401"/>
            <a:ext cx="1572271" cy="15240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066800" y="5057776"/>
            <a:ext cx="1066800" cy="1600200"/>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0" y="5133022"/>
            <a:ext cx="1014566" cy="1572578"/>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r="27700" b="9091"/>
          <a:stretch>
            <a:fillRect/>
          </a:stretch>
        </p:blipFill>
        <p:spPr bwMode="auto">
          <a:xfrm>
            <a:off x="3281363" y="5105400"/>
            <a:ext cx="1976437" cy="1524000"/>
          </a:xfrm>
          <a:prstGeom prst="rect">
            <a:avLst/>
          </a:prstGeom>
          <a:noFill/>
          <a:ln w="9525">
            <a:noFill/>
            <a:miter lim="800000"/>
            <a:headEnd/>
            <a:tailEnd/>
          </a:ln>
        </p:spPr>
      </p:pic>
      <p:pic>
        <p:nvPicPr>
          <p:cNvPr id="6147" name="Picture 3"/>
          <p:cNvPicPr>
            <a:picLocks noChangeAspect="1" noChangeArrowheads="1"/>
          </p:cNvPicPr>
          <p:nvPr/>
        </p:nvPicPr>
        <p:blipFill>
          <a:blip r:embed="rId7" cstate="print"/>
          <a:srcRect/>
          <a:stretch>
            <a:fillRect/>
          </a:stretch>
        </p:blipFill>
        <p:spPr bwMode="auto">
          <a:xfrm>
            <a:off x="5181600" y="3994404"/>
            <a:ext cx="3962400" cy="2634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7913" cy="3385542"/>
          </a:xfrm>
          <a:prstGeom prst="rect">
            <a:avLst/>
          </a:prstGeom>
        </p:spPr>
        <p:txBody>
          <a:bodyPr wrap="none">
            <a:spAutoFit/>
          </a:bodyPr>
          <a:lstStyle/>
          <a:p>
            <a:r>
              <a:rPr lang="en-US" sz="5400" b="1" dirty="0" smtClean="0"/>
              <a:t>D-3: Digitization</a:t>
            </a:r>
          </a:p>
          <a:p>
            <a:r>
              <a:rPr lang="en-US" sz="4000" b="1" dirty="0" smtClean="0"/>
              <a:t>Our work can be guided by three values:</a:t>
            </a:r>
          </a:p>
          <a:p>
            <a:pPr marL="742950" indent="-742950">
              <a:buAutoNum type="arabicPeriod"/>
            </a:pPr>
            <a:r>
              <a:rPr lang="en-US" sz="4000" b="1" dirty="0" err="1" smtClean="0"/>
              <a:t>Cyberdemocracy</a:t>
            </a:r>
            <a:endParaRPr lang="en-US" sz="4000" b="1" dirty="0" smtClean="0"/>
          </a:p>
          <a:p>
            <a:pPr marL="742950" indent="-742950">
              <a:buAutoNum type="arabicPeriod"/>
            </a:pPr>
            <a:r>
              <a:rPr lang="en-US" sz="4000" b="1" dirty="0" smtClean="0"/>
              <a:t>Collective intelligence</a:t>
            </a:r>
          </a:p>
          <a:p>
            <a:pPr marL="742950" indent="-742950">
              <a:buAutoNum type="arabicPeriod"/>
            </a:pPr>
            <a:r>
              <a:rPr lang="en-US" sz="4000" b="1" dirty="0" smtClean="0"/>
              <a:t>Information freedom</a:t>
            </a:r>
            <a:endParaRPr lang="en-US" sz="4000" b="1" dirty="0"/>
          </a:p>
        </p:txBody>
      </p:sp>
      <p:pic>
        <p:nvPicPr>
          <p:cNvPr id="16386" name="Picture 2"/>
          <p:cNvPicPr>
            <a:picLocks noChangeAspect="1" noChangeArrowheads="1"/>
          </p:cNvPicPr>
          <p:nvPr/>
        </p:nvPicPr>
        <p:blipFill>
          <a:blip r:embed="rId2" cstate="print"/>
          <a:srcRect/>
          <a:stretch>
            <a:fillRect/>
          </a:stretch>
        </p:blipFill>
        <p:spPr bwMode="auto">
          <a:xfrm>
            <a:off x="5791200" y="3879532"/>
            <a:ext cx="3276600" cy="2826068"/>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1609725" y="3887957"/>
            <a:ext cx="4105275" cy="2817643"/>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019800" y="1676400"/>
            <a:ext cx="2571750" cy="2057400"/>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76200" y="3933825"/>
            <a:ext cx="1609725"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400" b="1" dirty="0" smtClean="0"/>
              <a:t>Three kinds of digitization</a:t>
            </a:r>
            <a:endParaRPr lang="en-US" sz="5400" b="1" dirty="0"/>
          </a:p>
        </p:txBody>
      </p:sp>
      <p:sp>
        <p:nvSpPr>
          <p:cNvPr id="3" name="Content Placeholder 2"/>
          <p:cNvSpPr>
            <a:spLocks noGrp="1"/>
          </p:cNvSpPr>
          <p:nvPr>
            <p:ph idx="1"/>
          </p:nvPr>
        </p:nvSpPr>
        <p:spPr>
          <a:xfrm>
            <a:off x="457200" y="914400"/>
            <a:ext cx="8229600" cy="4525963"/>
          </a:xfrm>
        </p:spPr>
        <p:txBody>
          <a:bodyPr/>
          <a:lstStyle/>
          <a:p>
            <a:pPr marL="514350" indent="-514350" algn="r">
              <a:buNone/>
            </a:pPr>
            <a:r>
              <a:rPr lang="en-US" dirty="0" smtClean="0"/>
              <a:t>Digitization of scholarship</a:t>
            </a:r>
          </a:p>
          <a:p>
            <a:pPr marL="514350" indent="-514350" algn="r">
              <a:buNone/>
            </a:pPr>
            <a:r>
              <a:rPr lang="en-US" dirty="0" smtClean="0"/>
              <a:t>Digitization of experience</a:t>
            </a:r>
          </a:p>
          <a:p>
            <a:pPr marL="514350" indent="-514350" algn="r">
              <a:buNone/>
            </a:pPr>
            <a:r>
              <a:rPr lang="en-US" dirty="0" smtClean="0"/>
              <a:t>Digitization of discourse</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190625" y="5705475"/>
            <a:ext cx="3762375" cy="107632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762000" y="897141"/>
            <a:ext cx="3048000" cy="4737981"/>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r="5405" b="5828"/>
          <a:stretch>
            <a:fillRect/>
          </a:stretch>
        </p:blipFill>
        <p:spPr bwMode="auto">
          <a:xfrm>
            <a:off x="5181600" y="2743200"/>
            <a:ext cx="286074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421729" cy="7017306"/>
          </a:xfrm>
          <a:prstGeom prst="rect">
            <a:avLst/>
          </a:prstGeom>
        </p:spPr>
        <p:txBody>
          <a:bodyPr wrap="none">
            <a:spAutoFit/>
          </a:bodyPr>
          <a:lstStyle/>
          <a:p>
            <a:r>
              <a:rPr lang="en-US" sz="5400" b="1" dirty="0" smtClean="0"/>
              <a:t>What’s new by going digital?</a:t>
            </a:r>
          </a:p>
          <a:p>
            <a:pPr marL="742950" indent="-742950">
              <a:buAutoNum type="alphaLcPeriod"/>
            </a:pPr>
            <a:r>
              <a:rPr lang="en-US" sz="4400" b="1" dirty="0" smtClean="0"/>
              <a:t>Greater collaboration/sharing</a:t>
            </a:r>
          </a:p>
          <a:p>
            <a:pPr marL="742950" indent="-742950">
              <a:buAutoNum type="alphaLcPeriod"/>
            </a:pPr>
            <a:r>
              <a:rPr lang="en-US" sz="4400" b="1" dirty="0" smtClean="0"/>
              <a:t>Distance doesn’t matter</a:t>
            </a:r>
          </a:p>
          <a:p>
            <a:pPr marL="742950" indent="-742950">
              <a:buFontTx/>
              <a:buAutoNum type="alphaLcPeriod"/>
            </a:pPr>
            <a:r>
              <a:rPr lang="en-US" sz="4400" b="1" dirty="0" smtClean="0"/>
              <a:t>File management &amp; retrieval</a:t>
            </a:r>
          </a:p>
          <a:p>
            <a:pPr marL="742950" indent="-742950">
              <a:buAutoNum type="alphaLcPeriod"/>
            </a:pPr>
            <a:r>
              <a:rPr lang="en-US" sz="4400" b="1" dirty="0" smtClean="0"/>
              <a:t>Faster</a:t>
            </a:r>
          </a:p>
          <a:p>
            <a:pPr marL="742950" indent="-742950">
              <a:buAutoNum type="alphaLcPeriod"/>
            </a:pPr>
            <a:r>
              <a:rPr lang="en-US" sz="4400" b="1" dirty="0" smtClean="0"/>
              <a:t>Cheaper</a:t>
            </a:r>
          </a:p>
          <a:p>
            <a:pPr marL="742950" indent="-742950"/>
            <a:endParaRPr lang="en-US" sz="4400" b="1" dirty="0" smtClean="0"/>
          </a:p>
          <a:p>
            <a:pPr marL="742950" indent="-742950"/>
            <a:endParaRPr lang="en-US" sz="4400" b="1" dirty="0" smtClean="0"/>
          </a:p>
          <a:p>
            <a:pPr marL="742950" indent="-742950">
              <a:buAutoNum type="alphaLcPeriod"/>
            </a:pPr>
            <a:endParaRPr lang="en-US" sz="4400" b="1" dirty="0" smtClean="0"/>
          </a:p>
          <a:p>
            <a:pPr marL="742950" indent="-742950">
              <a:buAutoNum type="alphaLcPeriod"/>
            </a:pPr>
            <a:endParaRPr lang="en-US" sz="4400" b="1" dirty="0"/>
          </a:p>
        </p:txBody>
      </p:sp>
      <p:pic>
        <p:nvPicPr>
          <p:cNvPr id="2050" name="Picture 2"/>
          <p:cNvPicPr>
            <a:picLocks noChangeAspect="1" noChangeArrowheads="1"/>
          </p:cNvPicPr>
          <p:nvPr/>
        </p:nvPicPr>
        <p:blipFill>
          <a:blip r:embed="rId2" cstate="print"/>
          <a:srcRect/>
          <a:stretch>
            <a:fillRect/>
          </a:stretch>
        </p:blipFill>
        <p:spPr bwMode="auto">
          <a:xfrm>
            <a:off x="3810000" y="2976802"/>
            <a:ext cx="5181601" cy="388119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52400" y="4251607"/>
            <a:ext cx="3581400" cy="2682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11506200" cy="6340197"/>
          </a:xfrm>
          <a:prstGeom prst="rect">
            <a:avLst/>
          </a:prstGeom>
        </p:spPr>
        <p:txBody>
          <a:bodyPr wrap="square">
            <a:spAutoFit/>
          </a:bodyPr>
          <a:lstStyle/>
          <a:p>
            <a:r>
              <a:rPr lang="en-US" sz="5400" b="1" dirty="0" smtClean="0"/>
              <a:t>D-4: Discovery</a:t>
            </a:r>
          </a:p>
          <a:p>
            <a:pPr marL="914400" indent="-914400"/>
            <a:r>
              <a:rPr lang="en-US" sz="3200" b="1" dirty="0" smtClean="0"/>
              <a:t>We answer research questions </a:t>
            </a:r>
          </a:p>
          <a:p>
            <a:pPr marL="914400" indent="-914400"/>
            <a:r>
              <a:rPr lang="en-US" sz="3200" b="1" dirty="0" smtClean="0"/>
              <a:t>	in both quantitative and</a:t>
            </a:r>
          </a:p>
          <a:p>
            <a:pPr marL="914400" indent="-914400"/>
            <a:r>
              <a:rPr lang="en-US" sz="3200" b="1" dirty="0" smtClean="0"/>
              <a:t>	 qualitative terms</a:t>
            </a:r>
          </a:p>
          <a:p>
            <a:pPr marL="914400" indent="-914400"/>
            <a:endParaRPr lang="en-US" sz="3200" b="1" dirty="0" smtClean="0"/>
          </a:p>
          <a:p>
            <a:pPr marL="914400" indent="-914400"/>
            <a:r>
              <a:rPr lang="en-US" sz="3200" b="1" dirty="0" smtClean="0"/>
              <a:t>We test our finding by what</a:t>
            </a:r>
          </a:p>
          <a:p>
            <a:pPr marL="914400" indent="-914400"/>
            <a:r>
              <a:rPr lang="en-US" sz="3200" b="1" dirty="0" smtClean="0"/>
              <a:t>	 is peer reviewed in African </a:t>
            </a:r>
          </a:p>
          <a:p>
            <a:pPr marL="914400" indent="-914400"/>
            <a:r>
              <a:rPr lang="en-US" sz="3200" b="1" dirty="0" smtClean="0"/>
              <a:t>	American intellectual history</a:t>
            </a:r>
          </a:p>
          <a:p>
            <a:pPr marL="914400" indent="-914400"/>
            <a:endParaRPr lang="en-US" sz="3200" b="1" dirty="0" smtClean="0"/>
          </a:p>
          <a:p>
            <a:pPr marL="914400" indent="-914400"/>
            <a:r>
              <a:rPr lang="en-US" sz="3200" b="1" dirty="0" smtClean="0"/>
              <a:t>We evaluate how our findings </a:t>
            </a:r>
          </a:p>
          <a:p>
            <a:pPr marL="914400" indent="-914400"/>
            <a:r>
              <a:rPr lang="en-US" sz="3200" b="1" dirty="0" smtClean="0"/>
              <a:t>	impact the community </a:t>
            </a:r>
          </a:p>
          <a:p>
            <a:pPr marL="914400" indent="-914400"/>
            <a:r>
              <a:rPr lang="en-US" sz="3200" b="1" dirty="0" smtClean="0"/>
              <a:t>	quality of life </a:t>
            </a:r>
            <a:endParaRPr lang="en-US" sz="3200" b="1" dirty="0"/>
          </a:p>
        </p:txBody>
      </p:sp>
      <p:pic>
        <p:nvPicPr>
          <p:cNvPr id="3074" name="Picture 2"/>
          <p:cNvPicPr>
            <a:picLocks noChangeAspect="1" noChangeArrowheads="1"/>
          </p:cNvPicPr>
          <p:nvPr/>
        </p:nvPicPr>
        <p:blipFill>
          <a:blip r:embed="rId2" cstate="print"/>
          <a:srcRect/>
          <a:stretch>
            <a:fillRect/>
          </a:stretch>
        </p:blipFill>
        <p:spPr bwMode="auto">
          <a:xfrm>
            <a:off x="5715000" y="914400"/>
            <a:ext cx="1447800" cy="1447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629400" y="2667000"/>
            <a:ext cx="2514600" cy="18192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667375" y="4800600"/>
            <a:ext cx="1876425" cy="1935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943600" y="2286000"/>
            <a:ext cx="3200400" cy="3200400"/>
          </a:xfrm>
          <a:prstGeom prst="rect">
            <a:avLst/>
          </a:prstGeom>
          <a:noFill/>
          <a:ln w="9525">
            <a:noFill/>
            <a:miter lim="800000"/>
            <a:headEnd/>
            <a:tailEnd/>
          </a:ln>
        </p:spPr>
      </p:pic>
      <p:sp>
        <p:nvSpPr>
          <p:cNvPr id="2" name="TextBox 1"/>
          <p:cNvSpPr txBox="1"/>
          <p:nvPr/>
        </p:nvSpPr>
        <p:spPr>
          <a:xfrm>
            <a:off x="762000" y="182880"/>
            <a:ext cx="7050520" cy="6740307"/>
          </a:xfrm>
          <a:prstGeom prst="rect">
            <a:avLst/>
          </a:prstGeom>
          <a:noFill/>
        </p:spPr>
        <p:txBody>
          <a:bodyPr wrap="none" rtlCol="0">
            <a:spAutoFit/>
          </a:bodyPr>
          <a:lstStyle/>
          <a:p>
            <a:r>
              <a:rPr lang="en-US" sz="4800" b="1" dirty="0" smtClean="0"/>
              <a:t>Lecture #2:  Method</a:t>
            </a:r>
          </a:p>
          <a:p>
            <a:endParaRPr lang="en-US" sz="4800" b="1" dirty="0" smtClean="0"/>
          </a:p>
          <a:p>
            <a:r>
              <a:rPr lang="en-US" sz="3600" b="1" dirty="0" smtClean="0"/>
              <a:t>What </a:t>
            </a:r>
            <a:r>
              <a:rPr lang="en-US" sz="3600" b="1" dirty="0" smtClean="0"/>
              <a:t>is method in Black Studies?</a:t>
            </a:r>
          </a:p>
          <a:p>
            <a:endParaRPr lang="en-US" sz="3600" b="1" dirty="0" smtClean="0"/>
          </a:p>
          <a:p>
            <a:r>
              <a:rPr lang="en-US" sz="3600" b="1" dirty="0" smtClean="0"/>
              <a:t>	The dialectics of method</a:t>
            </a:r>
          </a:p>
          <a:p>
            <a:r>
              <a:rPr lang="en-US" sz="3600" b="1" dirty="0" smtClean="0"/>
              <a:t>	The crisis of racism</a:t>
            </a:r>
          </a:p>
          <a:p>
            <a:r>
              <a:rPr lang="en-US" sz="3600" b="1" dirty="0" smtClean="0"/>
              <a:t>	Key debates over Black </a:t>
            </a:r>
          </a:p>
          <a:p>
            <a:r>
              <a:rPr lang="en-US" sz="3600" b="1" dirty="0" smtClean="0"/>
              <a:t>		agency</a:t>
            </a:r>
          </a:p>
          <a:p>
            <a:endParaRPr lang="en-US" sz="3600" b="1" dirty="0" smtClean="0"/>
          </a:p>
          <a:p>
            <a:r>
              <a:rPr lang="en-US" sz="3600" b="1" dirty="0" smtClean="0"/>
              <a:t>What </a:t>
            </a:r>
            <a:r>
              <a:rPr lang="en-US" sz="3600" b="1" dirty="0" smtClean="0"/>
              <a:t>is the D – 7 Method we need?</a:t>
            </a:r>
          </a:p>
          <a:p>
            <a:r>
              <a:rPr lang="en-US" sz="4800" b="1" dirty="0" smtClean="0"/>
              <a:t>	</a:t>
            </a:r>
            <a:endParaRPr lang="en-US" sz="4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419600" y="3209071"/>
            <a:ext cx="4495800" cy="3534629"/>
          </a:xfrm>
          <a:prstGeom prst="rect">
            <a:avLst/>
          </a:prstGeom>
          <a:noFill/>
          <a:ln w="9525">
            <a:noFill/>
            <a:miter lim="800000"/>
            <a:headEnd/>
            <a:tailEnd/>
          </a:ln>
        </p:spPr>
      </p:pic>
      <p:sp>
        <p:nvSpPr>
          <p:cNvPr id="4" name="TextBox 3"/>
          <p:cNvSpPr txBox="1"/>
          <p:nvPr/>
        </p:nvSpPr>
        <p:spPr>
          <a:xfrm>
            <a:off x="501251" y="228600"/>
            <a:ext cx="8272970" cy="3046988"/>
          </a:xfrm>
          <a:prstGeom prst="rect">
            <a:avLst/>
          </a:prstGeom>
          <a:noFill/>
        </p:spPr>
        <p:txBody>
          <a:bodyPr wrap="none" rtlCol="0">
            <a:spAutoFit/>
          </a:bodyPr>
          <a:lstStyle/>
          <a:p>
            <a:pPr algn="ctr"/>
            <a:r>
              <a:rPr lang="en-US" sz="4800" b="1" dirty="0" smtClean="0"/>
              <a:t>There are three kinds of results </a:t>
            </a:r>
          </a:p>
          <a:p>
            <a:pPr algn="ctr"/>
            <a:r>
              <a:rPr lang="en-US" sz="4800" b="1" dirty="0" smtClean="0"/>
              <a:t>from all research</a:t>
            </a:r>
          </a:p>
          <a:p>
            <a:pPr algn="ctr"/>
            <a:r>
              <a:rPr lang="en-US" sz="3200" dirty="0" smtClean="0"/>
              <a:t>Affirm existing findings</a:t>
            </a:r>
          </a:p>
          <a:p>
            <a:pPr algn="ctr"/>
            <a:r>
              <a:rPr lang="en-US" sz="3200" dirty="0" smtClean="0"/>
              <a:t>Refute existing findings</a:t>
            </a:r>
          </a:p>
          <a:p>
            <a:pPr algn="ctr"/>
            <a:r>
              <a:rPr lang="en-US" sz="3200" dirty="0" smtClean="0"/>
              <a:t>Fill a silence in the literature</a:t>
            </a:r>
            <a:endParaRPr lang="en-US" sz="3200" dirty="0"/>
          </a:p>
        </p:txBody>
      </p:sp>
      <p:pic>
        <p:nvPicPr>
          <p:cNvPr id="4098" name="Picture 2"/>
          <p:cNvPicPr>
            <a:picLocks noChangeAspect="1" noChangeArrowheads="1"/>
          </p:cNvPicPr>
          <p:nvPr/>
        </p:nvPicPr>
        <p:blipFill>
          <a:blip r:embed="rId3" cstate="print"/>
          <a:srcRect/>
          <a:stretch>
            <a:fillRect/>
          </a:stretch>
        </p:blipFill>
        <p:spPr bwMode="auto">
          <a:xfrm>
            <a:off x="990600" y="3588327"/>
            <a:ext cx="3810000" cy="3117273"/>
          </a:xfrm>
          <a:prstGeom prst="rect">
            <a:avLst/>
          </a:prstGeom>
          <a:noFill/>
          <a:ln w="9525">
            <a:noFill/>
            <a:miter lim="800000"/>
            <a:headEnd/>
            <a:tailEnd/>
          </a:ln>
        </p:spPr>
      </p:pic>
      <p:sp>
        <p:nvSpPr>
          <p:cNvPr id="7" name="TextBox 6"/>
          <p:cNvSpPr txBox="1"/>
          <p:nvPr/>
        </p:nvSpPr>
        <p:spPr>
          <a:xfrm>
            <a:off x="2130837" y="5715000"/>
            <a:ext cx="1145763" cy="769441"/>
          </a:xfrm>
          <a:prstGeom prst="rect">
            <a:avLst/>
          </a:prstGeom>
          <a:noFill/>
        </p:spPr>
        <p:txBody>
          <a:bodyPr wrap="none" rtlCol="0">
            <a:spAutoFit/>
          </a:bodyPr>
          <a:lstStyle/>
          <a:p>
            <a:r>
              <a:rPr lang="en-US" sz="4400" b="1" dirty="0" smtClean="0"/>
              <a:t>Jury</a:t>
            </a:r>
            <a:endParaRPr lang="en-US" sz="4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pPr algn="l"/>
            <a:r>
              <a:rPr lang="en-US" sz="5400" b="1" dirty="0" smtClean="0"/>
              <a:t>The dialectics of </a:t>
            </a:r>
            <a:br>
              <a:rPr lang="en-US" sz="5400" b="1" dirty="0" smtClean="0"/>
            </a:br>
            <a:r>
              <a:rPr lang="en-US" sz="5400" b="1" dirty="0" smtClean="0"/>
              <a:t>discovery</a:t>
            </a:r>
            <a:endParaRPr lang="en-US" sz="5400" b="1" dirty="0"/>
          </a:p>
        </p:txBody>
      </p:sp>
      <p:sp>
        <p:nvSpPr>
          <p:cNvPr id="3" name="Content Placeholder 2"/>
          <p:cNvSpPr>
            <a:spLocks noGrp="1"/>
          </p:cNvSpPr>
          <p:nvPr>
            <p:ph idx="1"/>
          </p:nvPr>
        </p:nvSpPr>
        <p:spPr>
          <a:xfrm>
            <a:off x="533400" y="1798637"/>
            <a:ext cx="8229600" cy="4525963"/>
          </a:xfrm>
        </p:spPr>
        <p:txBody>
          <a:bodyPr>
            <a:normAutofit lnSpcReduction="10000"/>
          </a:bodyPr>
          <a:lstStyle/>
          <a:p>
            <a:pPr>
              <a:buNone/>
            </a:pPr>
            <a:r>
              <a:rPr lang="en-US" b="1" dirty="0" smtClean="0"/>
              <a:t>Three steps:</a:t>
            </a:r>
          </a:p>
          <a:p>
            <a:pPr marL="514350" indent="-514350">
              <a:buAutoNum type="arabicPeriod"/>
            </a:pPr>
            <a:r>
              <a:rPr lang="en-US" dirty="0" smtClean="0"/>
              <a:t>Description</a:t>
            </a:r>
          </a:p>
          <a:p>
            <a:pPr marL="514350" indent="-514350">
              <a:buAutoNum type="arabicPeriod"/>
            </a:pPr>
            <a:r>
              <a:rPr lang="en-US" dirty="0" smtClean="0"/>
              <a:t>Explanation</a:t>
            </a:r>
          </a:p>
          <a:p>
            <a:pPr marL="514350" indent="-514350">
              <a:buAutoNum type="arabicPeriod"/>
            </a:pPr>
            <a:r>
              <a:rPr lang="en-US" dirty="0" smtClean="0"/>
              <a:t>Generalization</a:t>
            </a:r>
          </a:p>
          <a:p>
            <a:pPr marL="514350" indent="-514350">
              <a:buAutoNum type="arabicPeriod"/>
            </a:pPr>
            <a:endParaRPr lang="en-US" dirty="0" smtClean="0"/>
          </a:p>
          <a:p>
            <a:pPr marL="514350" indent="-514350">
              <a:buNone/>
            </a:pPr>
            <a:r>
              <a:rPr lang="en-US" b="1" dirty="0" smtClean="0"/>
              <a:t>Two sides of your brain:</a:t>
            </a:r>
          </a:p>
          <a:p>
            <a:pPr marL="514350" indent="-514350">
              <a:buAutoNum type="arabicPeriod"/>
            </a:pPr>
            <a:r>
              <a:rPr lang="en-US" dirty="0" smtClean="0"/>
              <a:t>Reason (logic)</a:t>
            </a:r>
          </a:p>
          <a:p>
            <a:pPr marL="514350" indent="-514350">
              <a:buNone/>
            </a:pPr>
            <a:r>
              <a:rPr lang="en-US" dirty="0" smtClean="0"/>
              <a:t>2.  Emotion (feeling)</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5410200" y="0"/>
            <a:ext cx="2971800" cy="29718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724400" y="2956178"/>
            <a:ext cx="4419601" cy="39018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0578" t="34571" r="56149" b="15625"/>
          <a:stretch>
            <a:fillRect/>
          </a:stretch>
        </p:blipFill>
        <p:spPr bwMode="auto">
          <a:xfrm>
            <a:off x="547744" y="-55830"/>
            <a:ext cx="8215256" cy="6913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41762" cy="7232749"/>
          </a:xfrm>
          <a:prstGeom prst="rect">
            <a:avLst/>
          </a:prstGeom>
        </p:spPr>
        <p:txBody>
          <a:bodyPr wrap="none">
            <a:spAutoFit/>
          </a:bodyPr>
          <a:lstStyle/>
          <a:p>
            <a:r>
              <a:rPr lang="en-US" sz="4400" b="1" dirty="0" smtClean="0"/>
              <a:t>D-5: Design form of presentation</a:t>
            </a:r>
          </a:p>
          <a:p>
            <a:endParaRPr lang="en-US" sz="4400" b="1" dirty="0" smtClean="0"/>
          </a:p>
          <a:p>
            <a:r>
              <a:rPr lang="en-US" sz="4400" b="1" dirty="0" smtClean="0"/>
              <a:t>Text</a:t>
            </a:r>
          </a:p>
          <a:p>
            <a:r>
              <a:rPr lang="en-US" sz="3200" dirty="0" smtClean="0"/>
              <a:t>Article</a:t>
            </a:r>
          </a:p>
          <a:p>
            <a:r>
              <a:rPr lang="en-US" sz="3200" dirty="0" smtClean="0"/>
              <a:t>Poster</a:t>
            </a:r>
          </a:p>
          <a:p>
            <a:r>
              <a:rPr lang="en-US" sz="3200" dirty="0" smtClean="0"/>
              <a:t>Op-ed</a:t>
            </a:r>
          </a:p>
          <a:p>
            <a:r>
              <a:rPr lang="en-US" sz="3200" dirty="0" smtClean="0"/>
              <a:t>Film</a:t>
            </a:r>
            <a:endParaRPr lang="en-US" sz="4400" dirty="0" smtClean="0"/>
          </a:p>
          <a:p>
            <a:r>
              <a:rPr lang="en-US" sz="4400" b="1" dirty="0" smtClean="0"/>
              <a:t>Performance</a:t>
            </a:r>
          </a:p>
          <a:p>
            <a:r>
              <a:rPr lang="en-US" sz="3200" dirty="0" smtClean="0"/>
              <a:t>Lecture</a:t>
            </a:r>
          </a:p>
          <a:p>
            <a:r>
              <a:rPr lang="en-US" sz="3200" dirty="0" smtClean="0"/>
              <a:t>Panel</a:t>
            </a:r>
          </a:p>
          <a:p>
            <a:r>
              <a:rPr lang="en-US" sz="3200" dirty="0" smtClean="0"/>
              <a:t>Interview</a:t>
            </a:r>
          </a:p>
          <a:p>
            <a:r>
              <a:rPr lang="en-US" sz="3200" dirty="0" smtClean="0"/>
              <a:t>concert</a:t>
            </a:r>
          </a:p>
          <a:p>
            <a:r>
              <a:rPr lang="en-US" sz="3200" dirty="0" smtClean="0"/>
              <a:t>		</a:t>
            </a:r>
            <a:endParaRPr lang="en-US" sz="3200" dirty="0"/>
          </a:p>
        </p:txBody>
      </p:sp>
      <p:pic>
        <p:nvPicPr>
          <p:cNvPr id="7170" name="Picture 2"/>
          <p:cNvPicPr>
            <a:picLocks noChangeAspect="1" noChangeArrowheads="1"/>
          </p:cNvPicPr>
          <p:nvPr/>
        </p:nvPicPr>
        <p:blipFill>
          <a:blip r:embed="rId2" cstate="print"/>
          <a:srcRect l="28596" t="15625" r="28917" b="14202"/>
          <a:stretch>
            <a:fillRect/>
          </a:stretch>
        </p:blipFill>
        <p:spPr bwMode="auto">
          <a:xfrm>
            <a:off x="3124200" y="1090127"/>
            <a:ext cx="5965258" cy="5539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15739" t="17188" r="20132" b="9375"/>
          <a:stretch>
            <a:fillRect/>
          </a:stretch>
        </p:blipFill>
        <p:spPr bwMode="auto">
          <a:xfrm>
            <a:off x="179961" y="1066800"/>
            <a:ext cx="8521429" cy="5486400"/>
          </a:xfrm>
          <a:prstGeom prst="rect">
            <a:avLst/>
          </a:prstGeom>
          <a:noFill/>
          <a:ln w="9525">
            <a:noFill/>
            <a:miter lim="800000"/>
            <a:headEnd/>
            <a:tailEnd/>
          </a:ln>
        </p:spPr>
      </p:pic>
      <p:sp>
        <p:nvSpPr>
          <p:cNvPr id="5" name="TextBox 4"/>
          <p:cNvSpPr txBox="1"/>
          <p:nvPr/>
        </p:nvSpPr>
        <p:spPr>
          <a:xfrm>
            <a:off x="0" y="304800"/>
            <a:ext cx="9079345" cy="707886"/>
          </a:xfrm>
          <a:prstGeom prst="rect">
            <a:avLst/>
          </a:prstGeom>
          <a:noFill/>
        </p:spPr>
        <p:txBody>
          <a:bodyPr wrap="none" rtlCol="0">
            <a:spAutoFit/>
          </a:bodyPr>
          <a:lstStyle/>
          <a:p>
            <a:r>
              <a:rPr lang="en-US" sz="4000" b="1" dirty="0" smtClean="0"/>
              <a:t>Design history of a Black Studies textbook</a:t>
            </a:r>
            <a:endParaRPr lang="en-US" sz="4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9044399" cy="7140416"/>
          </a:xfrm>
          <a:prstGeom prst="rect">
            <a:avLst/>
          </a:prstGeom>
        </p:spPr>
        <p:txBody>
          <a:bodyPr wrap="none">
            <a:spAutoFit/>
          </a:bodyPr>
          <a:lstStyle/>
          <a:p>
            <a:pPr algn="ctr"/>
            <a:r>
              <a:rPr lang="en-US" sz="4400" b="1" dirty="0" smtClean="0"/>
              <a:t>D-6:  Distribution means publishing</a:t>
            </a:r>
          </a:p>
          <a:p>
            <a:pPr algn="ctr"/>
            <a:r>
              <a:rPr lang="en-US" sz="4400" b="1" dirty="0" smtClean="0"/>
              <a:t>How?</a:t>
            </a:r>
          </a:p>
          <a:p>
            <a:r>
              <a:rPr lang="en-US" sz="4400" b="1" dirty="0" smtClean="0"/>
              <a:t>1.  Always start with a digital file</a:t>
            </a:r>
          </a:p>
          <a:p>
            <a:pPr marL="742950" indent="-742950">
              <a:buAutoNum type="arabicPeriod" startAt="2"/>
            </a:pPr>
            <a:r>
              <a:rPr lang="en-US" sz="4400" b="1" dirty="0" smtClean="0"/>
              <a:t>Journal article is supreme</a:t>
            </a:r>
          </a:p>
          <a:p>
            <a:pPr marL="742950" indent="-742950">
              <a:buAutoNum type="arabicPeriod" startAt="2"/>
            </a:pPr>
            <a:r>
              <a:rPr lang="en-US" sz="4400" b="1" dirty="0" smtClean="0"/>
              <a:t>Share draft with colleagues  </a:t>
            </a:r>
          </a:p>
          <a:p>
            <a:pPr marL="742950" indent="-742950">
              <a:buAutoNum type="arabicPeriod" startAt="2"/>
            </a:pPr>
            <a:r>
              <a:rPr lang="en-US" sz="4400" b="1" dirty="0" smtClean="0"/>
              <a:t>The Listserv is fastest to the most</a:t>
            </a:r>
          </a:p>
          <a:p>
            <a:pPr marL="742950" indent="-742950">
              <a:buAutoNum type="arabicPeriod" startAt="2"/>
            </a:pPr>
            <a:r>
              <a:rPr lang="en-US" sz="4400" b="1" dirty="0" smtClean="0"/>
              <a:t>Multiple formats and reprinting</a:t>
            </a:r>
          </a:p>
          <a:p>
            <a:pPr marL="742950" indent="-742950">
              <a:buAutoNum type="arabicPeriod" startAt="2"/>
            </a:pPr>
            <a:r>
              <a:rPr lang="en-US" sz="4400" b="1" dirty="0" smtClean="0"/>
              <a:t>Campus and community</a:t>
            </a:r>
          </a:p>
          <a:p>
            <a:pPr marL="742950" indent="-742950">
              <a:buAutoNum type="arabicPeriod" startAt="2"/>
            </a:pPr>
            <a:r>
              <a:rPr lang="en-US" sz="4400" b="1" dirty="0" smtClean="0"/>
              <a:t>Always share with family &amp; friends</a:t>
            </a:r>
          </a:p>
          <a:p>
            <a:pPr marL="742950" indent="-742950" algn="ctr"/>
            <a:r>
              <a:rPr lang="en-US" b="1" dirty="0" smtClean="0"/>
              <a:t>Perishing is not an option!</a:t>
            </a:r>
          </a:p>
          <a:p>
            <a:pPr algn="ctr"/>
            <a:endParaRPr lang="en-US" sz="4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92353" cy="2277547"/>
          </a:xfrm>
          <a:prstGeom prst="rect">
            <a:avLst/>
          </a:prstGeom>
        </p:spPr>
        <p:txBody>
          <a:bodyPr wrap="none">
            <a:spAutoFit/>
          </a:bodyPr>
          <a:lstStyle/>
          <a:p>
            <a:r>
              <a:rPr lang="en-US" sz="5400" b="1" dirty="0" smtClean="0"/>
              <a:t>D-7:  Difference</a:t>
            </a:r>
          </a:p>
          <a:p>
            <a:r>
              <a:rPr lang="en-US" sz="4400" b="1" dirty="0" smtClean="0"/>
              <a:t>We have to answer the question,</a:t>
            </a:r>
          </a:p>
          <a:p>
            <a:r>
              <a:rPr lang="en-US" sz="4400" b="1" dirty="0" smtClean="0"/>
              <a:t>“So what?”</a:t>
            </a:r>
            <a:endParaRPr lang="en-US" sz="4400" b="1" dirty="0"/>
          </a:p>
        </p:txBody>
      </p:sp>
      <p:pic>
        <p:nvPicPr>
          <p:cNvPr id="9218" name="Picture 2"/>
          <p:cNvPicPr>
            <a:picLocks noChangeAspect="1" noChangeArrowheads="1"/>
          </p:cNvPicPr>
          <p:nvPr/>
        </p:nvPicPr>
        <p:blipFill>
          <a:blip r:embed="rId2" cstate="print"/>
          <a:srcRect/>
          <a:stretch>
            <a:fillRect/>
          </a:stretch>
        </p:blipFill>
        <p:spPr bwMode="auto">
          <a:xfrm>
            <a:off x="76200" y="2819400"/>
            <a:ext cx="5486400" cy="3969327"/>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638800" y="2209800"/>
            <a:ext cx="342458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6974730" cy="3262432"/>
          </a:xfrm>
          <a:prstGeom prst="rect">
            <a:avLst/>
          </a:prstGeom>
        </p:spPr>
        <p:txBody>
          <a:bodyPr wrap="none">
            <a:spAutoFit/>
          </a:bodyPr>
          <a:lstStyle/>
          <a:p>
            <a:pPr algn="ctr"/>
            <a:r>
              <a:rPr lang="en-US" sz="4400" b="1" dirty="0" smtClean="0"/>
              <a:t>D-7:  Remember the mission:</a:t>
            </a:r>
          </a:p>
          <a:p>
            <a:pPr algn="ctr"/>
            <a:r>
              <a:rPr lang="en-US" sz="5400" b="1" i="1" dirty="0" smtClean="0"/>
              <a:t>Academic excellence</a:t>
            </a:r>
          </a:p>
          <a:p>
            <a:pPr algn="ctr"/>
            <a:r>
              <a:rPr lang="en-US" sz="5400" b="1" i="1" dirty="0" smtClean="0"/>
              <a:t>And</a:t>
            </a:r>
          </a:p>
          <a:p>
            <a:pPr algn="ctr"/>
            <a:r>
              <a:rPr lang="en-US" sz="5400" b="1" i="1" dirty="0" smtClean="0"/>
              <a:t>Social Responsibility</a:t>
            </a:r>
            <a:endParaRPr lang="en-US" sz="5400" b="1" i="1" dirty="0"/>
          </a:p>
        </p:txBody>
      </p:sp>
      <p:pic>
        <p:nvPicPr>
          <p:cNvPr id="10242" name="Picture 2"/>
          <p:cNvPicPr>
            <a:picLocks noChangeAspect="1" noChangeArrowheads="1"/>
          </p:cNvPicPr>
          <p:nvPr/>
        </p:nvPicPr>
        <p:blipFill>
          <a:blip r:embed="rId2" cstate="print"/>
          <a:srcRect/>
          <a:stretch>
            <a:fillRect/>
          </a:stretch>
        </p:blipFill>
        <p:spPr bwMode="auto">
          <a:xfrm>
            <a:off x="2209800" y="3505201"/>
            <a:ext cx="4419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144000" cy="5909310"/>
          </a:xfrm>
          <a:prstGeom prst="rect">
            <a:avLst/>
          </a:prstGeom>
        </p:spPr>
        <p:txBody>
          <a:bodyPr wrap="square">
            <a:spAutoFit/>
          </a:bodyPr>
          <a:lstStyle/>
          <a:p>
            <a:pPr algn="ctr"/>
            <a:r>
              <a:rPr lang="en-US" sz="5400" b="1" dirty="0" smtClean="0"/>
              <a:t>The D-7 Method</a:t>
            </a:r>
          </a:p>
          <a:p>
            <a:pPr algn="ctr"/>
            <a:r>
              <a:rPr lang="en-US" sz="3600" b="1" dirty="0" smtClean="0"/>
              <a:t>A framework for Black Studies methodology</a:t>
            </a:r>
          </a:p>
          <a:p>
            <a:endParaRPr lang="en-US" sz="3600" b="1" dirty="0" smtClean="0"/>
          </a:p>
          <a:p>
            <a:r>
              <a:rPr lang="en-US" sz="3600" dirty="0" smtClean="0"/>
              <a:t>D-1  </a:t>
            </a:r>
            <a:r>
              <a:rPr lang="en-US" sz="3600" b="1" dirty="0" smtClean="0"/>
              <a:t>Definition</a:t>
            </a:r>
            <a:r>
              <a:rPr lang="en-US" sz="3600" dirty="0" smtClean="0"/>
              <a:t>:  What is the research question?</a:t>
            </a:r>
          </a:p>
          <a:p>
            <a:r>
              <a:rPr lang="en-US" sz="3600" dirty="0" smtClean="0"/>
              <a:t>D-2  </a:t>
            </a:r>
            <a:r>
              <a:rPr lang="en-US" sz="3600" b="1" dirty="0" smtClean="0"/>
              <a:t>Data</a:t>
            </a:r>
            <a:r>
              <a:rPr lang="en-US" sz="3600" dirty="0" smtClean="0"/>
              <a:t>:  What material is being studied?</a:t>
            </a:r>
          </a:p>
          <a:p>
            <a:r>
              <a:rPr lang="en-US" sz="3600" dirty="0" smtClean="0"/>
              <a:t>D-3  </a:t>
            </a:r>
            <a:r>
              <a:rPr lang="en-US" sz="3600" b="1" dirty="0" smtClean="0"/>
              <a:t>Digitization: </a:t>
            </a:r>
            <a:r>
              <a:rPr lang="en-US" sz="3600" dirty="0" smtClean="0"/>
              <a:t>Put data into cyberspace</a:t>
            </a:r>
          </a:p>
          <a:p>
            <a:r>
              <a:rPr lang="en-US" sz="3600" dirty="0" smtClean="0"/>
              <a:t>D-4  </a:t>
            </a:r>
            <a:r>
              <a:rPr lang="en-US" sz="3600" b="1" dirty="0" smtClean="0"/>
              <a:t>Discovery</a:t>
            </a:r>
            <a:r>
              <a:rPr lang="en-US" sz="3600" dirty="0" smtClean="0"/>
              <a:t>:  What are the findings?</a:t>
            </a:r>
          </a:p>
          <a:p>
            <a:r>
              <a:rPr lang="en-US" sz="3600" dirty="0" smtClean="0"/>
              <a:t>D-5  </a:t>
            </a:r>
            <a:r>
              <a:rPr lang="en-US" sz="3600" b="1" dirty="0" smtClean="0"/>
              <a:t>Design</a:t>
            </a:r>
            <a:r>
              <a:rPr lang="en-US" sz="3600" dirty="0" smtClean="0"/>
              <a:t>:  Who is your audience?</a:t>
            </a:r>
          </a:p>
          <a:p>
            <a:r>
              <a:rPr lang="en-US" sz="3600" dirty="0" smtClean="0"/>
              <a:t>D-6  </a:t>
            </a:r>
            <a:r>
              <a:rPr lang="en-US" sz="3600" b="1" dirty="0" smtClean="0"/>
              <a:t>Distribution</a:t>
            </a:r>
            <a:r>
              <a:rPr lang="en-US" sz="3600" dirty="0" smtClean="0"/>
              <a:t>:  How to spread the word?</a:t>
            </a:r>
          </a:p>
          <a:p>
            <a:r>
              <a:rPr lang="en-US" sz="3600" dirty="0" smtClean="0"/>
              <a:t>D-7  </a:t>
            </a:r>
            <a:r>
              <a:rPr lang="en-US" sz="3600" b="1" dirty="0" smtClean="0"/>
              <a:t>Difference</a:t>
            </a:r>
            <a:r>
              <a:rPr lang="en-US" sz="3600" dirty="0" smtClean="0"/>
              <a:t>:  So what?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725850" cy="7355860"/>
          </a:xfrm>
          <a:prstGeom prst="rect">
            <a:avLst/>
          </a:prstGeom>
          <a:noFill/>
        </p:spPr>
        <p:txBody>
          <a:bodyPr wrap="none" rtlCol="0">
            <a:spAutoFit/>
          </a:bodyPr>
          <a:lstStyle/>
          <a:p>
            <a:pPr algn="ctr"/>
            <a:r>
              <a:rPr lang="en-US" sz="4400" b="1" dirty="0" smtClean="0"/>
              <a:t>Papers for further study:</a:t>
            </a:r>
          </a:p>
          <a:p>
            <a:endParaRPr lang="en-US" sz="4400" b="1" dirty="0" smtClean="0"/>
          </a:p>
          <a:p>
            <a:r>
              <a:rPr lang="en-US" sz="3200" dirty="0" smtClean="0"/>
              <a:t>BRAIN: Black research archive on the Internet</a:t>
            </a:r>
          </a:p>
          <a:p>
            <a:r>
              <a:rPr lang="en-US" sz="3200" dirty="0" smtClean="0">
                <a:hlinkClick r:id="rId2"/>
              </a:rPr>
              <a:t>http://murchisoncenter.org/acrl/</a:t>
            </a:r>
            <a:endParaRPr lang="en-US" sz="3200" dirty="0" smtClean="0"/>
          </a:p>
          <a:p>
            <a:endParaRPr lang="en-US" sz="3200" dirty="0" smtClean="0"/>
          </a:p>
          <a:p>
            <a:r>
              <a:rPr lang="en-US" sz="3200" dirty="0" smtClean="0"/>
              <a:t>Harold Washington and Black Studies Methodology</a:t>
            </a:r>
          </a:p>
          <a:p>
            <a:r>
              <a:rPr lang="en-US" sz="3200" dirty="0" smtClean="0">
                <a:hlinkClick r:id="rId3"/>
              </a:rPr>
              <a:t>http://eblackchicago.org/HAROLD/pdf/2.pdf</a:t>
            </a:r>
            <a:endParaRPr lang="en-US" sz="3200" dirty="0" smtClean="0"/>
          </a:p>
          <a:p>
            <a:endParaRPr lang="en-US" sz="3200" dirty="0" smtClean="0"/>
          </a:p>
          <a:p>
            <a:r>
              <a:rPr lang="en-US" sz="3200" dirty="0" err="1" smtClean="0"/>
              <a:t>Cyberorganizing</a:t>
            </a:r>
            <a:endParaRPr lang="en-US" sz="3200" dirty="0" smtClean="0"/>
          </a:p>
          <a:p>
            <a:r>
              <a:rPr lang="en-US" sz="3200" dirty="0" smtClean="0">
                <a:hlinkClick r:id="rId4"/>
              </a:rPr>
              <a:t>http://eblackstudies.org/grbk/</a:t>
            </a:r>
            <a:endParaRPr lang="en-US" sz="3200" dirty="0" smtClean="0"/>
          </a:p>
          <a:p>
            <a:endParaRPr lang="en-US" sz="3200" dirty="0" smtClean="0"/>
          </a:p>
          <a:p>
            <a:endParaRPr lang="en-US" sz="3200" dirty="0" smtClean="0"/>
          </a:p>
          <a:p>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90801" y="2223009"/>
            <a:ext cx="2971799" cy="2958591"/>
          </a:xfrm>
          <a:prstGeom prst="rect">
            <a:avLst/>
          </a:prstGeom>
          <a:noFill/>
          <a:ln w="9525">
            <a:noFill/>
            <a:miter lim="800000"/>
            <a:headEnd/>
            <a:tailEnd/>
          </a:ln>
        </p:spPr>
      </p:pic>
      <p:sp>
        <p:nvSpPr>
          <p:cNvPr id="2" name="TextBox 1"/>
          <p:cNvSpPr txBox="1"/>
          <p:nvPr/>
        </p:nvSpPr>
        <p:spPr>
          <a:xfrm>
            <a:off x="76200" y="152400"/>
            <a:ext cx="5711372" cy="6340197"/>
          </a:xfrm>
          <a:prstGeom prst="rect">
            <a:avLst/>
          </a:prstGeom>
          <a:noFill/>
        </p:spPr>
        <p:txBody>
          <a:bodyPr wrap="none" rtlCol="0">
            <a:spAutoFit/>
          </a:bodyPr>
          <a:lstStyle/>
          <a:p>
            <a:r>
              <a:rPr lang="en-US" sz="5400" b="1" dirty="0" smtClean="0"/>
              <a:t>What </a:t>
            </a:r>
            <a:r>
              <a:rPr lang="en-US" sz="5400" b="1" dirty="0" smtClean="0"/>
              <a:t>is method?</a:t>
            </a:r>
          </a:p>
          <a:p>
            <a:r>
              <a:rPr lang="en-US" sz="3200" b="1" dirty="0" smtClean="0"/>
              <a:t>Specifically, what is method</a:t>
            </a:r>
          </a:p>
          <a:p>
            <a:r>
              <a:rPr lang="en-US" sz="3200" b="1" dirty="0" smtClean="0"/>
              <a:t>for the production of knowledge</a:t>
            </a:r>
          </a:p>
          <a:p>
            <a:r>
              <a:rPr lang="en-US" sz="3200" b="1" dirty="0" smtClean="0"/>
              <a:t>In Black Studies?</a:t>
            </a:r>
          </a:p>
          <a:p>
            <a:endParaRPr lang="en-US" sz="3200" b="1" dirty="0" smtClean="0"/>
          </a:p>
          <a:p>
            <a:r>
              <a:rPr lang="en-US" sz="3200" b="1" dirty="0" smtClean="0"/>
              <a:t>Epistemology</a:t>
            </a:r>
          </a:p>
          <a:p>
            <a:endParaRPr lang="en-US" sz="3200" b="1" dirty="0" smtClean="0"/>
          </a:p>
          <a:p>
            <a:r>
              <a:rPr lang="en-US" sz="3200" b="1" dirty="0" smtClean="0"/>
              <a:t>Sociology</a:t>
            </a:r>
          </a:p>
          <a:p>
            <a:endParaRPr lang="en-US" sz="3200" b="1" dirty="0" smtClean="0"/>
          </a:p>
          <a:p>
            <a:r>
              <a:rPr lang="en-US" sz="3200" b="1" dirty="0" smtClean="0"/>
              <a:t>History</a:t>
            </a:r>
          </a:p>
          <a:p>
            <a:endParaRPr lang="en-US" sz="3200" b="1" dirty="0" smtClean="0"/>
          </a:p>
          <a:p>
            <a:r>
              <a:rPr lang="en-US" sz="3200" b="1" dirty="0" smtClean="0"/>
              <a:t>Comparative</a:t>
            </a:r>
            <a:endParaRPr lang="en-US" sz="3200" b="1" dirty="0"/>
          </a:p>
        </p:txBody>
      </p:sp>
      <p:pic>
        <p:nvPicPr>
          <p:cNvPr id="1026" name="Picture 2"/>
          <p:cNvPicPr>
            <a:picLocks noChangeAspect="1" noChangeArrowheads="1"/>
          </p:cNvPicPr>
          <p:nvPr/>
        </p:nvPicPr>
        <p:blipFill>
          <a:blip r:embed="rId3" cstate="print"/>
          <a:srcRect/>
          <a:stretch>
            <a:fillRect/>
          </a:stretch>
        </p:blipFill>
        <p:spPr bwMode="auto">
          <a:xfrm>
            <a:off x="6096000" y="945822"/>
            <a:ext cx="3048000" cy="30165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257800" y="3962400"/>
            <a:ext cx="3796782" cy="2895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124200" y="5024120"/>
            <a:ext cx="1828800" cy="191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Thank you for watching.</a:t>
            </a:r>
            <a:br>
              <a:rPr lang="en-US" b="1" dirty="0" smtClean="0"/>
            </a:br>
            <a:r>
              <a:rPr lang="en-US" b="1" dirty="0"/>
              <a:t/>
            </a:r>
            <a:br>
              <a:rPr lang="en-US" b="1" dirty="0"/>
            </a:br>
            <a:r>
              <a:rPr lang="en-US" dirty="0" smtClean="0"/>
              <a:t>Please send comments to</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463" y="3000374"/>
            <a:ext cx="6588337"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1635" y="5486400"/>
            <a:ext cx="5240730" cy="584775"/>
          </a:xfrm>
          <a:prstGeom prst="rect">
            <a:avLst/>
          </a:prstGeom>
          <a:noFill/>
        </p:spPr>
        <p:txBody>
          <a:bodyPr wrap="none" rtlCol="0">
            <a:spAutoFit/>
          </a:bodyPr>
          <a:lstStyle/>
          <a:p>
            <a:pPr algn="ctr"/>
            <a:r>
              <a:rPr lang="en-US" sz="3200" b="1" dirty="0" smtClean="0"/>
              <a:t>H-Afro-Am@H-Net.msu.edu </a:t>
            </a:r>
            <a:endParaRPr lang="en-US" sz="3200" b="1" dirty="0"/>
          </a:p>
        </p:txBody>
      </p:sp>
    </p:spTree>
    <p:extLst>
      <p:ext uri="{BB962C8B-B14F-4D97-AF65-F5344CB8AC3E}">
        <p14:creationId xmlns:p14="http://schemas.microsoft.com/office/powerpoint/2010/main" val="258196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879097" cy="6063198"/>
          </a:xfrm>
          <a:prstGeom prst="rect">
            <a:avLst/>
          </a:prstGeom>
          <a:noFill/>
        </p:spPr>
        <p:txBody>
          <a:bodyPr wrap="none" rtlCol="0">
            <a:spAutoFit/>
          </a:bodyPr>
          <a:lstStyle/>
          <a:p>
            <a:r>
              <a:rPr lang="en-US" sz="4400" b="1" dirty="0" smtClean="0"/>
              <a:t>Epistemology: a theory of knowledge</a:t>
            </a:r>
          </a:p>
          <a:p>
            <a:endParaRPr lang="en-US" dirty="0" smtClean="0"/>
          </a:p>
          <a:p>
            <a:endParaRPr lang="en-US" dirty="0" smtClean="0"/>
          </a:p>
          <a:p>
            <a:pPr marL="342900" indent="-342900">
              <a:buAutoNum type="alphaLcPeriod"/>
            </a:pPr>
            <a:r>
              <a:rPr lang="en-US" sz="2800" b="1" dirty="0" smtClean="0"/>
              <a:t>Perceptual knowledge </a:t>
            </a:r>
            <a:r>
              <a:rPr lang="en-US" sz="2800" dirty="0" smtClean="0"/>
              <a:t>– using our </a:t>
            </a:r>
          </a:p>
          <a:p>
            <a:pPr marL="342900" indent="-342900"/>
            <a:r>
              <a:rPr lang="en-US" sz="2800" dirty="0" smtClean="0"/>
              <a:t>five senses to gather sense perceptions </a:t>
            </a:r>
          </a:p>
          <a:p>
            <a:pPr marL="342900" indent="-342900"/>
            <a:r>
              <a:rPr lang="en-US" sz="2800" dirty="0" smtClean="0"/>
              <a:t>of the world around us</a:t>
            </a:r>
          </a:p>
          <a:p>
            <a:pPr marL="342900" indent="-342900"/>
            <a:endParaRPr lang="en-US" sz="2800" dirty="0" smtClean="0"/>
          </a:p>
          <a:p>
            <a:pPr marL="514350" indent="-514350">
              <a:buAutoNum type="alphaLcPeriod" startAt="2"/>
            </a:pPr>
            <a:r>
              <a:rPr lang="en-US" sz="2800" b="1" dirty="0" smtClean="0"/>
              <a:t>Rational knowledge </a:t>
            </a:r>
            <a:r>
              <a:rPr lang="en-US" sz="2800" dirty="0" smtClean="0"/>
              <a:t>– using our </a:t>
            </a:r>
          </a:p>
          <a:p>
            <a:pPr marL="514350" indent="-514350"/>
            <a:r>
              <a:rPr lang="en-US" sz="2800" dirty="0" smtClean="0"/>
              <a:t>brains to </a:t>
            </a:r>
            <a:r>
              <a:rPr lang="en-US" sz="2800" dirty="0" err="1" smtClean="0"/>
              <a:t>analyse</a:t>
            </a:r>
            <a:r>
              <a:rPr lang="en-US" sz="2800" dirty="0" smtClean="0"/>
              <a:t> (name and code)</a:t>
            </a:r>
          </a:p>
          <a:p>
            <a:pPr marL="514350" indent="-514350"/>
            <a:r>
              <a:rPr lang="en-US" sz="2800" dirty="0" smtClean="0"/>
              <a:t>these perceptions  to find meaning</a:t>
            </a:r>
          </a:p>
          <a:p>
            <a:pPr marL="342900" indent="-342900"/>
            <a:endParaRPr lang="en-US" sz="2800" dirty="0" smtClean="0"/>
          </a:p>
          <a:p>
            <a:pPr marL="342900" indent="-342900">
              <a:buAutoNum type="alphaLcPeriod" startAt="3"/>
            </a:pPr>
            <a:r>
              <a:rPr lang="en-US" sz="2800" b="1" dirty="0" smtClean="0"/>
              <a:t>Practical knowledge </a:t>
            </a:r>
            <a:r>
              <a:rPr lang="en-US" sz="2800" dirty="0" smtClean="0"/>
              <a:t>– verification </a:t>
            </a:r>
          </a:p>
          <a:p>
            <a:pPr marL="342900" indent="-342900"/>
            <a:r>
              <a:rPr lang="en-US" sz="2800" dirty="0" smtClean="0"/>
              <a:t>by using rational knowledge in</a:t>
            </a:r>
          </a:p>
          <a:p>
            <a:pPr marL="342900" indent="-342900"/>
            <a:r>
              <a:rPr lang="en-US" sz="2800" dirty="0" smtClean="0"/>
              <a:t>practical application</a:t>
            </a:r>
          </a:p>
        </p:txBody>
      </p:sp>
      <p:pic>
        <p:nvPicPr>
          <p:cNvPr id="2050" name="Picture 2"/>
          <p:cNvPicPr>
            <a:picLocks noChangeAspect="1" noChangeArrowheads="1"/>
          </p:cNvPicPr>
          <p:nvPr/>
        </p:nvPicPr>
        <p:blipFill>
          <a:blip r:embed="rId2" cstate="print"/>
          <a:srcRect/>
          <a:stretch>
            <a:fillRect/>
          </a:stretch>
        </p:blipFill>
        <p:spPr bwMode="auto">
          <a:xfrm>
            <a:off x="6781800" y="2981652"/>
            <a:ext cx="2133600" cy="3876348"/>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6781800" y="762000"/>
            <a:ext cx="2057400" cy="203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028736" cy="6740307"/>
          </a:xfrm>
          <a:prstGeom prst="rect">
            <a:avLst/>
          </a:prstGeom>
          <a:noFill/>
        </p:spPr>
        <p:txBody>
          <a:bodyPr wrap="none" rtlCol="0">
            <a:spAutoFit/>
          </a:bodyPr>
          <a:lstStyle/>
          <a:p>
            <a:r>
              <a:rPr lang="en-US" sz="4800" b="1" dirty="0" smtClean="0"/>
              <a:t>Sociology helps us understand </a:t>
            </a:r>
          </a:p>
          <a:p>
            <a:r>
              <a:rPr lang="en-US" sz="4800" b="1" dirty="0" smtClean="0"/>
              <a:t>that knowledge production is </a:t>
            </a:r>
          </a:p>
          <a:p>
            <a:r>
              <a:rPr lang="en-US" sz="4800" b="1" dirty="0" smtClean="0"/>
              <a:t>a social process</a:t>
            </a:r>
          </a:p>
          <a:p>
            <a:endParaRPr lang="en-US" sz="4800" b="1" dirty="0" smtClean="0"/>
          </a:p>
          <a:p>
            <a:r>
              <a:rPr lang="en-US" sz="4800" b="1" dirty="0" smtClean="0"/>
              <a:t>Peer review</a:t>
            </a:r>
          </a:p>
          <a:p>
            <a:endParaRPr lang="en-US" sz="4800" b="1" dirty="0" smtClean="0"/>
          </a:p>
          <a:p>
            <a:r>
              <a:rPr lang="en-US" sz="4800" b="1" dirty="0" smtClean="0"/>
              <a:t>Consensus</a:t>
            </a:r>
          </a:p>
          <a:p>
            <a:endParaRPr lang="en-US" sz="4800" b="1" dirty="0" smtClean="0"/>
          </a:p>
          <a:p>
            <a:r>
              <a:rPr lang="en-US" sz="4800" b="1" dirty="0" smtClean="0"/>
              <a:t>Unity of action</a:t>
            </a:r>
            <a:endParaRPr lang="en-US" sz="4800" b="1" dirty="0"/>
          </a:p>
        </p:txBody>
      </p:sp>
      <p:pic>
        <p:nvPicPr>
          <p:cNvPr id="3" name="Picture 3"/>
          <p:cNvPicPr>
            <a:picLocks noChangeAspect="1" noChangeArrowheads="1"/>
          </p:cNvPicPr>
          <p:nvPr/>
        </p:nvPicPr>
        <p:blipFill>
          <a:blip r:embed="rId2" cstate="print"/>
          <a:srcRect/>
          <a:stretch>
            <a:fillRect/>
          </a:stretch>
        </p:blipFill>
        <p:spPr bwMode="auto">
          <a:xfrm>
            <a:off x="5029199" y="1524001"/>
            <a:ext cx="2819401" cy="28068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003541" y="4343400"/>
            <a:ext cx="2997459" cy="2286000"/>
          </a:xfrm>
          <a:prstGeom prst="rect">
            <a:avLst/>
          </a:prstGeom>
          <a:noFill/>
          <a:ln w="9525">
            <a:noFill/>
            <a:miter lim="800000"/>
            <a:headEnd/>
            <a:tailEnd/>
          </a:ln>
        </p:spPr>
      </p:pic>
      <p:sp>
        <p:nvSpPr>
          <p:cNvPr id="5" name="Down Arrow 4"/>
          <p:cNvSpPr/>
          <p:nvPr/>
        </p:nvSpPr>
        <p:spPr>
          <a:xfrm>
            <a:off x="1524000" y="2438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524000" y="3886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47800" y="51054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5257800" y="0"/>
            <a:ext cx="3796782" cy="2895600"/>
          </a:xfrm>
          <a:prstGeom prst="rect">
            <a:avLst/>
          </a:prstGeom>
          <a:noFill/>
          <a:ln w="9525">
            <a:noFill/>
            <a:miter lim="800000"/>
            <a:headEnd/>
            <a:tailEnd/>
          </a:ln>
        </p:spPr>
      </p:pic>
      <p:sp>
        <p:nvSpPr>
          <p:cNvPr id="2" name="TextBox 1"/>
          <p:cNvSpPr txBox="1"/>
          <p:nvPr/>
        </p:nvSpPr>
        <p:spPr>
          <a:xfrm>
            <a:off x="0" y="76200"/>
            <a:ext cx="6850593" cy="2800767"/>
          </a:xfrm>
          <a:prstGeom prst="rect">
            <a:avLst/>
          </a:prstGeom>
          <a:noFill/>
        </p:spPr>
        <p:txBody>
          <a:bodyPr wrap="none" rtlCol="0">
            <a:spAutoFit/>
          </a:bodyPr>
          <a:lstStyle/>
          <a:p>
            <a:r>
              <a:rPr lang="en-US" sz="4400" b="1" dirty="0" smtClean="0"/>
              <a:t>Historical analysis </a:t>
            </a:r>
          </a:p>
          <a:p>
            <a:r>
              <a:rPr lang="en-US" sz="4400" b="1" dirty="0" smtClean="0"/>
              <a:t>helps us to understand </a:t>
            </a:r>
          </a:p>
          <a:p>
            <a:r>
              <a:rPr lang="en-US" sz="4400" b="1" dirty="0" smtClean="0"/>
              <a:t>that knowledge forms</a:t>
            </a:r>
          </a:p>
          <a:p>
            <a:r>
              <a:rPr lang="en-US" sz="4400" b="1" dirty="0" smtClean="0"/>
              <a:t>change over historical time </a:t>
            </a:r>
            <a:endParaRPr lang="en-US" sz="4400" b="1" dirty="0"/>
          </a:p>
        </p:txBody>
      </p:sp>
      <p:pic>
        <p:nvPicPr>
          <p:cNvPr id="4098" name="Picture 2"/>
          <p:cNvPicPr>
            <a:picLocks noChangeAspect="1" noChangeArrowheads="1"/>
          </p:cNvPicPr>
          <p:nvPr/>
        </p:nvPicPr>
        <p:blipFill>
          <a:blip r:embed="rId3" cstate="print"/>
          <a:srcRect/>
          <a:stretch>
            <a:fillRect/>
          </a:stretch>
        </p:blipFill>
        <p:spPr bwMode="auto">
          <a:xfrm>
            <a:off x="304800" y="3019425"/>
            <a:ext cx="2971800" cy="224612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r="28736"/>
          <a:stretch>
            <a:fillRect/>
          </a:stretch>
        </p:blipFill>
        <p:spPr bwMode="auto">
          <a:xfrm>
            <a:off x="3733800" y="3048000"/>
            <a:ext cx="2362200" cy="22098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648450" y="3048000"/>
            <a:ext cx="1809750" cy="2194582"/>
          </a:xfrm>
          <a:prstGeom prst="rect">
            <a:avLst/>
          </a:prstGeom>
          <a:noFill/>
          <a:ln w="9525">
            <a:noFill/>
            <a:miter lim="800000"/>
            <a:headEnd/>
            <a:tailEnd/>
          </a:ln>
        </p:spPr>
      </p:pic>
      <p:sp>
        <p:nvSpPr>
          <p:cNvPr id="7" name="TextBox 6"/>
          <p:cNvSpPr txBox="1"/>
          <p:nvPr/>
        </p:nvSpPr>
        <p:spPr>
          <a:xfrm>
            <a:off x="643676" y="5562600"/>
            <a:ext cx="1365630" cy="1077218"/>
          </a:xfrm>
          <a:prstGeom prst="rect">
            <a:avLst/>
          </a:prstGeom>
          <a:noFill/>
        </p:spPr>
        <p:txBody>
          <a:bodyPr wrap="none" rtlCol="0">
            <a:spAutoFit/>
          </a:bodyPr>
          <a:lstStyle/>
          <a:p>
            <a:r>
              <a:rPr lang="en-US" sz="3200" b="1" dirty="0" smtClean="0"/>
              <a:t>Oral </a:t>
            </a:r>
          </a:p>
          <a:p>
            <a:r>
              <a:rPr lang="en-US" sz="3200" b="1" dirty="0" smtClean="0"/>
              <a:t>history</a:t>
            </a:r>
            <a:endParaRPr lang="en-US" sz="3200" b="1" dirty="0"/>
          </a:p>
        </p:txBody>
      </p:sp>
      <p:sp>
        <p:nvSpPr>
          <p:cNvPr id="8" name="TextBox 7"/>
          <p:cNvSpPr txBox="1"/>
          <p:nvPr/>
        </p:nvSpPr>
        <p:spPr>
          <a:xfrm>
            <a:off x="3975499" y="5562600"/>
            <a:ext cx="1587101" cy="1077218"/>
          </a:xfrm>
          <a:prstGeom prst="rect">
            <a:avLst/>
          </a:prstGeom>
          <a:noFill/>
        </p:spPr>
        <p:txBody>
          <a:bodyPr wrap="none" rtlCol="0">
            <a:spAutoFit/>
          </a:bodyPr>
          <a:lstStyle/>
          <a:p>
            <a:r>
              <a:rPr lang="en-US" sz="3200" b="1" dirty="0" smtClean="0"/>
              <a:t>Written </a:t>
            </a:r>
          </a:p>
          <a:p>
            <a:r>
              <a:rPr lang="en-US" sz="3200" b="1" dirty="0" smtClean="0"/>
              <a:t>history</a:t>
            </a:r>
            <a:endParaRPr lang="en-US" sz="3200" b="1" dirty="0"/>
          </a:p>
        </p:txBody>
      </p:sp>
      <p:sp>
        <p:nvSpPr>
          <p:cNvPr id="9" name="TextBox 8"/>
          <p:cNvSpPr txBox="1"/>
          <p:nvPr/>
        </p:nvSpPr>
        <p:spPr>
          <a:xfrm>
            <a:off x="7010400" y="5562600"/>
            <a:ext cx="1365630" cy="1077218"/>
          </a:xfrm>
          <a:prstGeom prst="rect">
            <a:avLst/>
          </a:prstGeom>
          <a:noFill/>
        </p:spPr>
        <p:txBody>
          <a:bodyPr wrap="none" rtlCol="0">
            <a:spAutoFit/>
          </a:bodyPr>
          <a:lstStyle/>
          <a:p>
            <a:r>
              <a:rPr lang="en-US" sz="3200" b="1" dirty="0" smtClean="0"/>
              <a:t>Digital</a:t>
            </a:r>
          </a:p>
          <a:p>
            <a:r>
              <a:rPr lang="en-US" sz="3200" b="1" dirty="0" smtClean="0"/>
              <a:t>history</a:t>
            </a:r>
            <a:endParaRPr lang="en-US" sz="3200" b="1" dirty="0"/>
          </a:p>
        </p:txBody>
      </p:sp>
      <p:sp>
        <p:nvSpPr>
          <p:cNvPr id="10" name="Plus 9"/>
          <p:cNvSpPr/>
          <p:nvPr/>
        </p:nvSpPr>
        <p:spPr>
          <a:xfrm>
            <a:off x="2819400" y="5791200"/>
            <a:ext cx="4572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6096000" y="5791200"/>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524" y="228600"/>
            <a:ext cx="4835876" cy="2123658"/>
          </a:xfrm>
          <a:prstGeom prst="rect">
            <a:avLst/>
          </a:prstGeom>
          <a:noFill/>
        </p:spPr>
        <p:txBody>
          <a:bodyPr wrap="none" rtlCol="0">
            <a:spAutoFit/>
          </a:bodyPr>
          <a:lstStyle/>
          <a:p>
            <a:r>
              <a:rPr lang="en-US" sz="4400" b="1" dirty="0" smtClean="0"/>
              <a:t>Comparative study </a:t>
            </a:r>
          </a:p>
          <a:p>
            <a:r>
              <a:rPr lang="en-US" sz="4400" b="1" dirty="0" smtClean="0"/>
              <a:t>helps us maintain a </a:t>
            </a:r>
          </a:p>
          <a:p>
            <a:r>
              <a:rPr lang="en-US" sz="4400" b="1" dirty="0" smtClean="0"/>
              <a:t>global perspective</a:t>
            </a:r>
            <a:endParaRPr lang="en-US" sz="4400" b="1" dirty="0"/>
          </a:p>
        </p:txBody>
      </p:sp>
      <p:pic>
        <p:nvPicPr>
          <p:cNvPr id="3" name="Picture 5"/>
          <p:cNvPicPr>
            <a:picLocks noChangeAspect="1" noChangeArrowheads="1"/>
          </p:cNvPicPr>
          <p:nvPr/>
        </p:nvPicPr>
        <p:blipFill>
          <a:blip r:embed="rId2" cstate="print"/>
          <a:srcRect b="3908"/>
          <a:stretch>
            <a:fillRect/>
          </a:stretch>
        </p:blipFill>
        <p:spPr bwMode="auto">
          <a:xfrm>
            <a:off x="228600" y="2729653"/>
            <a:ext cx="3733800" cy="3747347"/>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876800" y="325464"/>
            <a:ext cx="3962400" cy="6380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7576</TotalTime>
  <Words>1529</Words>
  <Application>Microsoft Office PowerPoint</Application>
  <PresentationFormat>On-screen Show (4:3)</PresentationFormat>
  <Paragraphs>391</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on  social situations</vt:lpstr>
      <vt:lpstr>PowerPoint Presentation</vt:lpstr>
      <vt:lpstr>Three kinds of digitization</vt:lpstr>
      <vt:lpstr>PowerPoint Presentation</vt:lpstr>
      <vt:lpstr>PowerPoint Presentation</vt:lpstr>
      <vt:lpstr>PowerPoint Presentation</vt:lpstr>
      <vt:lpstr>The dialectics of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  Please send comments to</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mcworter</dc:creator>
  <cp:lastModifiedBy>...</cp:lastModifiedBy>
  <cp:revision>284</cp:revision>
  <dcterms:created xsi:type="dcterms:W3CDTF">2011-09-16T12:41:39Z</dcterms:created>
  <dcterms:modified xsi:type="dcterms:W3CDTF">2017-03-19T20:08:33Z</dcterms:modified>
</cp:coreProperties>
</file>